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1" r:id="rId15"/>
    <p:sldId id="269" r:id="rId16"/>
    <p:sldId id="272" r:id="rId17"/>
    <p:sldId id="273" r:id="rId18"/>
    <p:sldId id="270" r:id="rId19"/>
    <p:sldId id="274" r:id="rId20"/>
  </p:sldIdLst>
  <p:sldSz cx="9144000" cy="5143500" type="screen16x9"/>
  <p:notesSz cx="6858000" cy="9144000"/>
  <p:embeddedFontLst>
    <p:embeddedFont>
      <p:font typeface="Architects Daughter" panose="020B0604020202020204" charset="0"/>
      <p:regular r:id="rId22"/>
    </p:embeddedFont>
    <p:embeddedFont>
      <p:font typeface="Average" panose="020B0604020202020204" charset="0"/>
      <p:regular r:id="rId23"/>
    </p:embeddedFont>
    <p:embeddedFont>
      <p:font typeface="Comic Sans MS" panose="030F0702030302020204" pitchFamily="66" charset="0"/>
      <p:regular r:id="rId24"/>
      <p:bold r:id="rId25"/>
    </p:embeddedFont>
    <p:embeddedFont>
      <p:font typeface="Shadows Into Light" panose="020B0604020202020204" charset="0"/>
      <p:regular r:id="rId26"/>
    </p:embeddedFont>
    <p:embeddedFont>
      <p:font typeface="Oswald" panose="020B0604020202020204" charset="0"/>
      <p:regular r:id="rId27"/>
      <p:bold r:id="rId28"/>
    </p:embeddedFont>
    <p:embeddedFont>
      <p:font typeface="Bree Serif" panose="020B0604020202020204" charset="0"/>
      <p:regular r:id="rId29"/>
    </p:embeddedFont>
  </p:embeddedFont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D99"/>
    <a:srgbClr val="97AFF3"/>
    <a:srgbClr val="F193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8" d="100"/>
          <a:sy n="148" d="100"/>
        </p:scale>
        <p:origin x="-564" y="-9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17916150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8" name="Shape 1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9" name="Shape 13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grpSp>
        <p:nvGrpSpPr>
          <p:cNvPr id="9" name="Shape 9"/>
          <p:cNvGrpSpPr/>
          <p:nvPr/>
        </p:nvGrpSpPr>
        <p:grpSpPr>
          <a:xfrm>
            <a:off x="4350278" y="2855377"/>
            <a:ext cx="443588" cy="105632"/>
            <a:chOff x="4137525" y="2915950"/>
            <a:chExt cx="869099" cy="206999"/>
          </a:xfrm>
        </p:grpSpPr>
        <p:sp>
          <p:nvSpPr>
            <p:cNvPr id="10" name="Shape 10"/>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1" name="Shape 11"/>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sp>
          <p:nvSpPr>
            <p:cNvPr id="12" name="Shape 12"/>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a:spcBef>
                  <a:spcPts val="0"/>
                </a:spcBef>
                <a:buNone/>
              </a:pPr>
              <a:endParaRPr/>
            </a:p>
          </p:txBody>
        </p:sp>
      </p:grpSp>
      <p:sp>
        <p:nvSpPr>
          <p:cNvPr id="13" name="Shape 13"/>
          <p:cNvSpPr txBox="1">
            <a:spLocks noGrp="1"/>
          </p:cNvSpPr>
          <p:nvPr>
            <p:ph type="ctrTitle"/>
          </p:nvPr>
        </p:nvSpPr>
        <p:spPr>
          <a:xfrm>
            <a:off x="671257" y="990800"/>
            <a:ext cx="7801500" cy="17300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4" name="Shape 14"/>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15" name="Shape 1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1255275"/>
            <a:ext cx="8520599" cy="18906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50" name="Shape 50"/>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51" name="Shape 5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671250" y="2141250"/>
            <a:ext cx="7852199" cy="8610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8" name="Shape 1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5" name="Shape 25"/>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6" name="Shape 26"/>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7" name="Shape 2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0" name="Shape 30"/>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33" name="Shape 33"/>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4" name="Shape 3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6227100" cy="4090800"/>
          </a:xfrm>
          <a:prstGeom prst="rect">
            <a:avLst/>
          </a:prstGeom>
        </p:spPr>
        <p:txBody>
          <a:bodyPr lIns="91425" tIns="91425" rIns="91425" bIns="91425" anchor="ctr" anchorCtr="0"/>
          <a:lstStyle>
            <a:lvl1pPr>
              <a:spcBef>
                <a:spcPts val="0"/>
              </a:spcBef>
              <a:buClr>
                <a:schemeClr val="lt1"/>
              </a:buClr>
              <a:buSzPct val="100000"/>
              <a:defRPr sz="4800">
                <a:solidFill>
                  <a:schemeClr val="lt1"/>
                </a:solidFill>
              </a:defRPr>
            </a:lvl1pPr>
            <a:lvl2pPr>
              <a:spcBef>
                <a:spcPts val="0"/>
              </a:spcBef>
              <a:buClr>
                <a:schemeClr val="lt1"/>
              </a:buClr>
              <a:buSzPct val="100000"/>
              <a:defRPr sz="4800">
                <a:solidFill>
                  <a:schemeClr val="lt1"/>
                </a:solidFill>
              </a:defRPr>
            </a:lvl2pPr>
            <a:lvl3pPr>
              <a:spcBef>
                <a:spcPts val="0"/>
              </a:spcBef>
              <a:buClr>
                <a:schemeClr val="lt1"/>
              </a:buClr>
              <a:buSzPct val="100000"/>
              <a:defRPr sz="4800">
                <a:solidFill>
                  <a:schemeClr val="lt1"/>
                </a:solidFill>
              </a:defRPr>
            </a:lvl3pPr>
            <a:lvl4pPr>
              <a:spcBef>
                <a:spcPts val="0"/>
              </a:spcBef>
              <a:buClr>
                <a:schemeClr val="lt1"/>
              </a:buClr>
              <a:buSzPct val="100000"/>
              <a:defRPr sz="4800">
                <a:solidFill>
                  <a:schemeClr val="lt1"/>
                </a:solidFill>
              </a:defRPr>
            </a:lvl4pPr>
            <a:lvl5pPr>
              <a:spcBef>
                <a:spcPts val="0"/>
              </a:spcBef>
              <a:buClr>
                <a:schemeClr val="lt1"/>
              </a:buClr>
              <a:buSzPct val="100000"/>
              <a:defRPr sz="4800">
                <a:solidFill>
                  <a:schemeClr val="lt1"/>
                </a:solidFill>
              </a:defRPr>
            </a:lvl5pPr>
            <a:lvl6pPr>
              <a:spcBef>
                <a:spcPts val="0"/>
              </a:spcBef>
              <a:buClr>
                <a:schemeClr val="lt1"/>
              </a:buClr>
              <a:buSzPct val="100000"/>
              <a:defRPr sz="4800">
                <a:solidFill>
                  <a:schemeClr val="lt1"/>
                </a:solidFill>
              </a:defRPr>
            </a:lvl6pPr>
            <a:lvl7pPr>
              <a:spcBef>
                <a:spcPts val="0"/>
              </a:spcBef>
              <a:buClr>
                <a:schemeClr val="lt1"/>
              </a:buClr>
              <a:buSzPct val="100000"/>
              <a:defRPr sz="4800">
                <a:solidFill>
                  <a:schemeClr val="lt1"/>
                </a:solidFill>
              </a:defRPr>
            </a:lvl7pPr>
            <a:lvl8pPr>
              <a:spcBef>
                <a:spcPts val="0"/>
              </a:spcBef>
              <a:buClr>
                <a:schemeClr val="lt1"/>
              </a:buClr>
              <a:buSzPct val="100000"/>
              <a:defRPr sz="4800">
                <a:solidFill>
                  <a:schemeClr val="lt1"/>
                </a:solidFill>
              </a:defRPr>
            </a:lvl8pPr>
            <a:lvl9pPr>
              <a:spcBef>
                <a:spcPts val="0"/>
              </a:spcBef>
              <a:buClr>
                <a:schemeClr val="lt1"/>
              </a:buClr>
              <a:buSzPct val="100000"/>
              <a:defRPr sz="4800">
                <a:solidFill>
                  <a:schemeClr val="lt1"/>
                </a:solidFill>
              </a:defRPr>
            </a:lvl9pPr>
          </a:lstStyle>
          <a:p>
            <a:endParaRPr/>
          </a:p>
        </p:txBody>
      </p:sp>
      <p:sp>
        <p:nvSpPr>
          <p:cNvPr id="37" name="Shape 3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081400"/>
            <a:ext cx="4045199" cy="1710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algn="ctr">
              <a:lnSpc>
                <a:spcPct val="100000"/>
              </a:lnSpc>
              <a:spcBef>
                <a:spcPts val="0"/>
              </a:spcBef>
              <a:spcAft>
                <a:spcPts val="0"/>
              </a:spcAft>
              <a:buClr>
                <a:schemeClr val="dk1"/>
              </a:buClr>
              <a:buSzPct val="100000"/>
              <a:buNone/>
              <a:defRPr sz="2100">
                <a:solidFill>
                  <a:schemeClr val="dk1"/>
                </a:solidFill>
              </a:defRPr>
            </a:lvl1pPr>
            <a:lvl2pPr algn="ctr">
              <a:lnSpc>
                <a:spcPct val="100000"/>
              </a:lnSpc>
              <a:spcBef>
                <a:spcPts val="0"/>
              </a:spcBef>
              <a:spcAft>
                <a:spcPts val="0"/>
              </a:spcAft>
              <a:buClr>
                <a:schemeClr val="dk1"/>
              </a:buClr>
              <a:buSzPct val="100000"/>
              <a:buNone/>
              <a:defRPr sz="2100">
                <a:solidFill>
                  <a:schemeClr val="dk1"/>
                </a:solidFill>
              </a:defRPr>
            </a:lvl2pPr>
            <a:lvl3pPr algn="ctr">
              <a:lnSpc>
                <a:spcPct val="100000"/>
              </a:lnSpc>
              <a:spcBef>
                <a:spcPts val="0"/>
              </a:spcBef>
              <a:spcAft>
                <a:spcPts val="0"/>
              </a:spcAft>
              <a:buClr>
                <a:schemeClr val="dk1"/>
              </a:buClr>
              <a:buSzPct val="100000"/>
              <a:buNone/>
              <a:defRPr sz="2100">
                <a:solidFill>
                  <a:schemeClr val="dk1"/>
                </a:solidFill>
              </a:defRPr>
            </a:lvl3pPr>
            <a:lvl4pPr algn="ctr">
              <a:lnSpc>
                <a:spcPct val="100000"/>
              </a:lnSpc>
              <a:spcBef>
                <a:spcPts val="0"/>
              </a:spcBef>
              <a:spcAft>
                <a:spcPts val="0"/>
              </a:spcAft>
              <a:buClr>
                <a:schemeClr val="dk1"/>
              </a:buClr>
              <a:buSzPct val="100000"/>
              <a:buNone/>
              <a:defRPr sz="2100">
                <a:solidFill>
                  <a:schemeClr val="dk1"/>
                </a:solidFill>
              </a:defRPr>
            </a:lvl4pPr>
            <a:lvl5pPr algn="ctr">
              <a:lnSpc>
                <a:spcPct val="100000"/>
              </a:lnSpc>
              <a:spcBef>
                <a:spcPts val="0"/>
              </a:spcBef>
              <a:spcAft>
                <a:spcPts val="0"/>
              </a:spcAft>
              <a:buClr>
                <a:schemeClr val="dk1"/>
              </a:buClr>
              <a:buSzPct val="100000"/>
              <a:buNone/>
              <a:defRPr sz="2100">
                <a:solidFill>
                  <a:schemeClr val="dk1"/>
                </a:solidFill>
              </a:defRPr>
            </a:lvl5pPr>
            <a:lvl6pPr algn="ctr">
              <a:lnSpc>
                <a:spcPct val="100000"/>
              </a:lnSpc>
              <a:spcBef>
                <a:spcPts val="0"/>
              </a:spcBef>
              <a:spcAft>
                <a:spcPts val="0"/>
              </a:spcAft>
              <a:buClr>
                <a:schemeClr val="dk1"/>
              </a:buClr>
              <a:buSzPct val="100000"/>
              <a:buNone/>
              <a:defRPr sz="2100">
                <a:solidFill>
                  <a:schemeClr val="dk1"/>
                </a:solidFill>
              </a:defRPr>
            </a:lvl6pPr>
            <a:lvl7pPr algn="ctr">
              <a:lnSpc>
                <a:spcPct val="100000"/>
              </a:lnSpc>
              <a:spcBef>
                <a:spcPts val="0"/>
              </a:spcBef>
              <a:spcAft>
                <a:spcPts val="0"/>
              </a:spcAft>
              <a:buClr>
                <a:schemeClr val="dk1"/>
              </a:buClr>
              <a:buSzPct val="100000"/>
              <a:buNone/>
              <a:defRPr sz="2100">
                <a:solidFill>
                  <a:schemeClr val="dk1"/>
                </a:solidFill>
              </a:defRPr>
            </a:lvl7pPr>
            <a:lvl8pPr algn="ctr">
              <a:lnSpc>
                <a:spcPct val="100000"/>
              </a:lnSpc>
              <a:spcBef>
                <a:spcPts val="0"/>
              </a:spcBef>
              <a:spcAft>
                <a:spcPts val="0"/>
              </a:spcAft>
              <a:buClr>
                <a:schemeClr val="dk1"/>
              </a:buClr>
              <a:buSzPct val="100000"/>
              <a:buNone/>
              <a:defRPr sz="2100">
                <a:solidFill>
                  <a:schemeClr val="dk1"/>
                </a:solidFill>
              </a:defRPr>
            </a:lvl8pPr>
            <a:lvl9pPr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a:spcBef>
                <a:spcPts val="0"/>
              </a:spcBef>
              <a:buClr>
                <a:schemeClr val="lt1"/>
              </a:buClr>
              <a:defRPr>
                <a:solidFill>
                  <a:schemeClr val="lt1"/>
                </a:solidFill>
              </a:defRPr>
            </a:lvl1pPr>
            <a:lvl2pPr>
              <a:spcBef>
                <a:spcPts val="0"/>
              </a:spcBef>
              <a:buClr>
                <a:schemeClr val="lt1"/>
              </a:buClr>
              <a:defRPr>
                <a:solidFill>
                  <a:schemeClr val="lt1"/>
                </a:solidFill>
              </a:defRPr>
            </a:lvl2pPr>
            <a:lvl3pPr>
              <a:spcBef>
                <a:spcPts val="0"/>
              </a:spcBef>
              <a:buClr>
                <a:schemeClr val="lt1"/>
              </a:buClr>
              <a:defRPr>
                <a:solidFill>
                  <a:schemeClr val="lt1"/>
                </a:solidFill>
              </a:defRPr>
            </a:lvl3pPr>
            <a:lvl4pPr>
              <a:spcBef>
                <a:spcPts val="0"/>
              </a:spcBef>
              <a:buClr>
                <a:schemeClr val="lt1"/>
              </a:buClr>
              <a:defRPr>
                <a:solidFill>
                  <a:schemeClr val="lt1"/>
                </a:solidFill>
              </a:defRPr>
            </a:lvl4pPr>
            <a:lvl5pPr>
              <a:spcBef>
                <a:spcPts val="0"/>
              </a:spcBef>
              <a:buClr>
                <a:schemeClr val="lt1"/>
              </a:buClr>
              <a:defRPr>
                <a:solidFill>
                  <a:schemeClr val="lt1"/>
                </a:solidFill>
              </a:defRPr>
            </a:lvl5pPr>
            <a:lvl6pPr>
              <a:spcBef>
                <a:spcPts val="0"/>
              </a:spcBef>
              <a:buClr>
                <a:schemeClr val="lt1"/>
              </a:buClr>
              <a:defRPr>
                <a:solidFill>
                  <a:schemeClr val="lt1"/>
                </a:solidFill>
              </a:defRPr>
            </a:lvl6pPr>
            <a:lvl7pPr>
              <a:spcBef>
                <a:spcPts val="0"/>
              </a:spcBef>
              <a:buClr>
                <a:schemeClr val="lt1"/>
              </a:buClr>
              <a:defRPr>
                <a:solidFill>
                  <a:schemeClr val="lt1"/>
                </a:solidFill>
              </a:defRPr>
            </a:lvl7pPr>
            <a:lvl8pPr>
              <a:spcBef>
                <a:spcPts val="0"/>
              </a:spcBef>
              <a:buClr>
                <a:schemeClr val="lt1"/>
              </a:buClr>
              <a:defRPr>
                <a:solidFill>
                  <a:schemeClr val="lt1"/>
                </a:solidFill>
              </a:defRPr>
            </a:lvl8pPr>
            <a:lvl9pPr>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7" name="Shape 4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Font typeface="Oswald"/>
              <a:buNone/>
              <a:defRPr sz="3000">
                <a:solidFill>
                  <a:schemeClr val="dk1"/>
                </a:solidFill>
                <a:latin typeface="Oswald"/>
                <a:ea typeface="Oswald"/>
                <a:cs typeface="Oswald"/>
                <a:sym typeface="Oswald"/>
              </a:defRPr>
            </a:lvl1pPr>
            <a:lvl2pPr>
              <a:spcBef>
                <a:spcPts val="0"/>
              </a:spcBef>
              <a:buClr>
                <a:schemeClr val="dk1"/>
              </a:buClr>
              <a:buSzPct val="100000"/>
              <a:buFont typeface="Oswald"/>
              <a:buNone/>
              <a:defRPr sz="3000">
                <a:solidFill>
                  <a:schemeClr val="dk1"/>
                </a:solidFill>
                <a:latin typeface="Oswald"/>
                <a:ea typeface="Oswald"/>
                <a:cs typeface="Oswald"/>
                <a:sym typeface="Oswald"/>
              </a:defRPr>
            </a:lvl2pPr>
            <a:lvl3pPr>
              <a:spcBef>
                <a:spcPts val="0"/>
              </a:spcBef>
              <a:buClr>
                <a:schemeClr val="dk1"/>
              </a:buClr>
              <a:buSzPct val="100000"/>
              <a:buFont typeface="Oswald"/>
              <a:buNone/>
              <a:defRPr sz="3000">
                <a:solidFill>
                  <a:schemeClr val="dk1"/>
                </a:solidFill>
                <a:latin typeface="Oswald"/>
                <a:ea typeface="Oswald"/>
                <a:cs typeface="Oswald"/>
                <a:sym typeface="Oswald"/>
              </a:defRPr>
            </a:lvl3pPr>
            <a:lvl4pPr>
              <a:spcBef>
                <a:spcPts val="0"/>
              </a:spcBef>
              <a:buClr>
                <a:schemeClr val="dk1"/>
              </a:buClr>
              <a:buSzPct val="100000"/>
              <a:buFont typeface="Oswald"/>
              <a:buNone/>
              <a:defRPr sz="3000">
                <a:solidFill>
                  <a:schemeClr val="dk1"/>
                </a:solidFill>
                <a:latin typeface="Oswald"/>
                <a:ea typeface="Oswald"/>
                <a:cs typeface="Oswald"/>
                <a:sym typeface="Oswald"/>
              </a:defRPr>
            </a:lvl4pPr>
            <a:lvl5pPr>
              <a:spcBef>
                <a:spcPts val="0"/>
              </a:spcBef>
              <a:buClr>
                <a:schemeClr val="dk1"/>
              </a:buClr>
              <a:buSzPct val="100000"/>
              <a:buFont typeface="Oswald"/>
              <a:buNone/>
              <a:defRPr sz="3000">
                <a:solidFill>
                  <a:schemeClr val="dk1"/>
                </a:solidFill>
                <a:latin typeface="Oswald"/>
                <a:ea typeface="Oswald"/>
                <a:cs typeface="Oswald"/>
                <a:sym typeface="Oswald"/>
              </a:defRPr>
            </a:lvl5pPr>
            <a:lvl6pPr>
              <a:spcBef>
                <a:spcPts val="0"/>
              </a:spcBef>
              <a:buClr>
                <a:schemeClr val="dk1"/>
              </a:buClr>
              <a:buSzPct val="100000"/>
              <a:buFont typeface="Oswald"/>
              <a:buNone/>
              <a:defRPr sz="3000">
                <a:solidFill>
                  <a:schemeClr val="dk1"/>
                </a:solidFill>
                <a:latin typeface="Oswald"/>
                <a:ea typeface="Oswald"/>
                <a:cs typeface="Oswald"/>
                <a:sym typeface="Oswald"/>
              </a:defRPr>
            </a:lvl6pPr>
            <a:lvl7pPr>
              <a:spcBef>
                <a:spcPts val="0"/>
              </a:spcBef>
              <a:buClr>
                <a:schemeClr val="dk1"/>
              </a:buClr>
              <a:buSzPct val="100000"/>
              <a:buFont typeface="Oswald"/>
              <a:buNone/>
              <a:defRPr sz="3000">
                <a:solidFill>
                  <a:schemeClr val="dk1"/>
                </a:solidFill>
                <a:latin typeface="Oswald"/>
                <a:ea typeface="Oswald"/>
                <a:cs typeface="Oswald"/>
                <a:sym typeface="Oswald"/>
              </a:defRPr>
            </a:lvl7pPr>
            <a:lvl8pPr>
              <a:spcBef>
                <a:spcPts val="0"/>
              </a:spcBef>
              <a:buClr>
                <a:schemeClr val="dk1"/>
              </a:buClr>
              <a:buSzPct val="100000"/>
              <a:buFont typeface="Oswald"/>
              <a:buNone/>
              <a:defRPr sz="3000">
                <a:solidFill>
                  <a:schemeClr val="dk1"/>
                </a:solidFill>
                <a:latin typeface="Oswald"/>
                <a:ea typeface="Oswald"/>
                <a:cs typeface="Oswald"/>
                <a:sym typeface="Oswald"/>
              </a:defRPr>
            </a:lvl8pPr>
            <a:lvl9pPr>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7" name="Shape 7"/>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GB" sz="1000">
                <a:solidFill>
                  <a:schemeClr val="accent3"/>
                </a:solidFill>
                <a:latin typeface="Average"/>
                <a:ea typeface="Average"/>
                <a:cs typeface="Average"/>
                <a:sym typeface="Average"/>
              </a:rPr>
              <a:t>‹#›</a:t>
            </a:fld>
            <a:endParaRPr lang="en-GB"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zirasumie.blogspot.my/2010/04/penginterasian-kemahiran-berfikir-dalam.html"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s://drive.google.com/drive/folders/0By1oQaFillMPYS0zcFNyZzdSeEU"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ctrTitle"/>
          </p:nvPr>
        </p:nvSpPr>
        <p:spPr>
          <a:xfrm>
            <a:off x="311700" y="744575"/>
            <a:ext cx="8520599" cy="1202999"/>
          </a:xfrm>
          <a:prstGeom prst="rect">
            <a:avLst/>
          </a:prstGeom>
        </p:spPr>
        <p:txBody>
          <a:bodyPr lIns="91425" tIns="91425" rIns="91425" bIns="91425" anchor="b" anchorCtr="0">
            <a:noAutofit/>
          </a:bodyPr>
          <a:lstStyle/>
          <a:p>
            <a:pPr rtl="0">
              <a:spcBef>
                <a:spcPts val="0"/>
              </a:spcBef>
              <a:buNone/>
            </a:pPr>
            <a:r>
              <a:rPr lang="en-GB" sz="3000"/>
              <a:t>KEMAHIRAN BERFIKIR DALAM ICT</a:t>
            </a:r>
          </a:p>
          <a:p>
            <a:pPr>
              <a:spcBef>
                <a:spcPts val="0"/>
              </a:spcBef>
              <a:buNone/>
            </a:pPr>
            <a:r>
              <a:rPr lang="en-GB" sz="3000"/>
              <a:t>(THINKING SKILLS IN ICT)</a:t>
            </a:r>
          </a:p>
        </p:txBody>
      </p:sp>
      <p:sp>
        <p:nvSpPr>
          <p:cNvPr id="56" name="Shape 56"/>
          <p:cNvSpPr txBox="1">
            <a:spLocks noGrp="1"/>
          </p:cNvSpPr>
          <p:nvPr>
            <p:ph type="subTitle" idx="1"/>
          </p:nvPr>
        </p:nvSpPr>
        <p:spPr>
          <a:xfrm>
            <a:off x="311700" y="2208800"/>
            <a:ext cx="4497900" cy="2125799"/>
          </a:xfrm>
          <a:prstGeom prst="rect">
            <a:avLst/>
          </a:prstGeom>
        </p:spPr>
        <p:txBody>
          <a:bodyPr lIns="91425" tIns="91425" rIns="91425" bIns="91425" anchor="t" anchorCtr="0">
            <a:noAutofit/>
          </a:bodyPr>
          <a:lstStyle/>
          <a:p>
            <a:pPr algn="l" rtl="0">
              <a:spcBef>
                <a:spcPts val="0"/>
              </a:spcBef>
              <a:buNone/>
            </a:pPr>
            <a:r>
              <a:rPr lang="en-GB"/>
              <a:t>KUMPULAN 4</a:t>
            </a:r>
          </a:p>
          <a:p>
            <a:pPr algn="l" rtl="0">
              <a:spcBef>
                <a:spcPts val="0"/>
              </a:spcBef>
              <a:buNone/>
            </a:pPr>
            <a:r>
              <a:rPr lang="en-GB"/>
              <a:t>NAMA DAN NO. MATRIK:</a:t>
            </a:r>
          </a:p>
          <a:p>
            <a:pPr algn="l" rtl="0">
              <a:spcBef>
                <a:spcPts val="0"/>
              </a:spcBef>
              <a:buNone/>
            </a:pPr>
            <a:endParaRPr/>
          </a:p>
          <a:p>
            <a:pPr marL="457200" lvl="0" indent="-317500" algn="l" rtl="0">
              <a:lnSpc>
                <a:spcPct val="115000"/>
              </a:lnSpc>
              <a:spcBef>
                <a:spcPts val="0"/>
              </a:spcBef>
              <a:buClr>
                <a:schemeClr val="dk1"/>
              </a:buClr>
              <a:buSzPct val="100000"/>
              <a:buChar char="-"/>
            </a:pPr>
            <a:r>
              <a:rPr lang="en-GB" sz="1400" b="1">
                <a:solidFill>
                  <a:schemeClr val="dk1"/>
                </a:solidFill>
              </a:rPr>
              <a:t>Robiatul Najwa bt Mustafa Kamal        (A155080)</a:t>
            </a:r>
          </a:p>
          <a:p>
            <a:pPr marL="457200" lvl="0" indent="-317500" algn="l" rtl="0">
              <a:lnSpc>
                <a:spcPct val="115000"/>
              </a:lnSpc>
              <a:spcBef>
                <a:spcPts val="0"/>
              </a:spcBef>
              <a:buClr>
                <a:schemeClr val="dk1"/>
              </a:buClr>
              <a:buSzPct val="100000"/>
              <a:buChar char="-"/>
            </a:pPr>
            <a:r>
              <a:rPr lang="en-GB" sz="1400" b="1">
                <a:solidFill>
                  <a:schemeClr val="dk1"/>
                </a:solidFill>
              </a:rPr>
              <a:t>Nurul Ashikin bt Abu Bakar                  ( A155330)</a:t>
            </a:r>
          </a:p>
          <a:p>
            <a:pPr marL="457200" lvl="0" indent="-317500" algn="l" rtl="0">
              <a:lnSpc>
                <a:spcPct val="115000"/>
              </a:lnSpc>
              <a:spcBef>
                <a:spcPts val="0"/>
              </a:spcBef>
              <a:buClr>
                <a:schemeClr val="dk1"/>
              </a:buClr>
              <a:buSzPct val="100000"/>
              <a:buChar char="-"/>
            </a:pPr>
            <a:r>
              <a:rPr lang="en-GB" sz="1400" b="1">
                <a:solidFill>
                  <a:schemeClr val="dk1"/>
                </a:solidFill>
              </a:rPr>
              <a:t>Nur Hamimi Binti Abd Kadir Jelani      (A156101)</a:t>
            </a:r>
          </a:p>
          <a:p>
            <a:pPr rtl="0">
              <a:spcBef>
                <a:spcPts val="0"/>
              </a:spcBef>
              <a:buNone/>
            </a:pPr>
            <a:endParaRPr/>
          </a:p>
          <a:p>
            <a:pPr rtl="0">
              <a:spcBef>
                <a:spcPts val="0"/>
              </a:spcBef>
              <a:buNone/>
            </a:pPr>
            <a:endParaRPr/>
          </a:p>
          <a:p>
            <a:pPr>
              <a:spcBef>
                <a:spcPts val="0"/>
              </a:spcBef>
              <a:buNone/>
            </a:pPr>
            <a:endParaRPr/>
          </a:p>
        </p:txBody>
      </p:sp>
      <p:pic>
        <p:nvPicPr>
          <p:cNvPr id="57" name="Shape 57"/>
          <p:cNvPicPr preferRelativeResize="0"/>
          <p:nvPr/>
        </p:nvPicPr>
        <p:blipFill>
          <a:blip r:embed="rId3">
            <a:alphaModFix/>
          </a:blip>
          <a:stretch>
            <a:fillRect/>
          </a:stretch>
        </p:blipFill>
        <p:spPr>
          <a:xfrm>
            <a:off x="5486400" y="2208800"/>
            <a:ext cx="3345899" cy="25056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additive="base">
                                        <p:cTn id="7" dur="1000"/>
                                        <p:tgtEl>
                                          <p:spTgt spid="57"/>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p:nvPr/>
        </p:nvSpPr>
        <p:spPr>
          <a:xfrm>
            <a:off x="67300" y="1756350"/>
            <a:ext cx="3344699" cy="1630800"/>
          </a:xfrm>
          <a:prstGeom prst="flowChartMagneticTap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latin typeface="Comic Sans MS"/>
                <a:ea typeface="Comic Sans MS"/>
                <a:cs typeface="Comic Sans MS"/>
                <a:sym typeface="Comic Sans MS"/>
              </a:rPr>
              <a:t>Kegagalan seseorang individu itu sendiri untuk berfikir di luar kotak pemikiran.</a:t>
            </a:r>
          </a:p>
        </p:txBody>
      </p:sp>
      <p:sp>
        <p:nvSpPr>
          <p:cNvPr id="151" name="Shape 151"/>
          <p:cNvSpPr/>
          <p:nvPr/>
        </p:nvSpPr>
        <p:spPr>
          <a:xfrm>
            <a:off x="67300" y="3387150"/>
            <a:ext cx="3344699" cy="1630800"/>
          </a:xfrm>
          <a:prstGeom prst="flowChartMagneticTap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latin typeface="Comic Sans MS"/>
                <a:ea typeface="Comic Sans MS"/>
                <a:cs typeface="Comic Sans MS"/>
                <a:sym typeface="Comic Sans MS"/>
              </a:rPr>
              <a:t>Kekurangan peluang kepada individu untuk mempraktikkan kemahiran berfikir.</a:t>
            </a:r>
          </a:p>
        </p:txBody>
      </p:sp>
      <p:sp>
        <p:nvSpPr>
          <p:cNvPr id="152" name="Shape 152"/>
          <p:cNvSpPr/>
          <p:nvPr/>
        </p:nvSpPr>
        <p:spPr>
          <a:xfrm>
            <a:off x="67300" y="125550"/>
            <a:ext cx="3344699" cy="1630800"/>
          </a:xfrm>
          <a:prstGeom prst="flowChartMagneticTape">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latin typeface="Comic Sans MS"/>
                <a:ea typeface="Comic Sans MS"/>
                <a:cs typeface="Comic Sans MS"/>
                <a:sym typeface="Comic Sans MS"/>
              </a:rPr>
              <a:t>Kesukaran untuk mengenalpasti masalah yang perlu diselesaikan.</a:t>
            </a:r>
          </a:p>
        </p:txBody>
      </p:sp>
      <p:sp>
        <p:nvSpPr>
          <p:cNvPr id="153" name="Shape 153"/>
          <p:cNvSpPr/>
          <p:nvPr/>
        </p:nvSpPr>
        <p:spPr>
          <a:xfrm>
            <a:off x="3479475" y="861750"/>
            <a:ext cx="2612699" cy="3562500"/>
          </a:xfrm>
          <a:prstGeom prst="leftArrowCallout">
            <a:avLst>
              <a:gd name="adj1" fmla="val 25000"/>
              <a:gd name="adj2" fmla="val 25000"/>
              <a:gd name="adj3" fmla="val 25000"/>
              <a:gd name="adj4" fmla="val 64977"/>
            </a:avLst>
          </a:prstGeom>
          <a:solidFill>
            <a:srgbClr val="A64D7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sz="2300"/>
              <a:t>Halangan kepada kemahiran berfikir</a:t>
            </a:r>
          </a:p>
        </p:txBody>
      </p:sp>
      <p:pic>
        <p:nvPicPr>
          <p:cNvPr id="154" name="Shape 154"/>
          <p:cNvPicPr preferRelativeResize="0"/>
          <p:nvPr/>
        </p:nvPicPr>
        <p:blipFill>
          <a:blip r:embed="rId3">
            <a:alphaModFix/>
          </a:blip>
          <a:stretch>
            <a:fillRect/>
          </a:stretch>
        </p:blipFill>
        <p:spPr>
          <a:xfrm>
            <a:off x="6347975" y="576700"/>
            <a:ext cx="2612699" cy="409029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52"/>
                                        </p:tgtEl>
                                        <p:attrNameLst>
                                          <p:attrName>style.visibility</p:attrName>
                                        </p:attrNameLst>
                                      </p:cBhvr>
                                      <p:to>
                                        <p:strVal val="visible"/>
                                      </p:to>
                                    </p:set>
                                    <p:anim calcmode="lin" valueType="num">
                                      <p:cBhvr additive="base">
                                        <p:cTn id="7" dur="1000"/>
                                        <p:tgtEl>
                                          <p:spTgt spid="152"/>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150"/>
                                        </p:tgtEl>
                                        <p:attrNameLst>
                                          <p:attrName>style.visibility</p:attrName>
                                        </p:attrNameLst>
                                      </p:cBhvr>
                                      <p:to>
                                        <p:strVal val="visible"/>
                                      </p:to>
                                    </p:set>
                                    <p:anim calcmode="lin" valueType="num">
                                      <p:cBhvr additive="base">
                                        <p:cTn id="12" dur="1000"/>
                                        <p:tgtEl>
                                          <p:spTgt spid="150"/>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151"/>
                                        </p:tgtEl>
                                        <p:attrNameLst>
                                          <p:attrName>style.visibility</p:attrName>
                                        </p:attrNameLst>
                                      </p:cBhvr>
                                      <p:to>
                                        <p:strVal val="visible"/>
                                      </p:to>
                                    </p:set>
                                    <p:anim calcmode="lin" valueType="num">
                                      <p:cBhvr additive="base">
                                        <p:cTn id="17" dur="1000"/>
                                        <p:tgtEl>
                                          <p:spTgt spid="151"/>
                                        </p:tgtEl>
                                        <p:attrNameLst>
                                          <p:attrName>ppt_x</p:attrName>
                                        </p:attrNameLst>
                                      </p:cBhvr>
                                      <p:tavLst>
                                        <p:tav tm="0">
                                          <p:val>
                                            <p:strVal val="#ppt_x-1"/>
                                          </p:val>
                                        </p:tav>
                                        <p:tav tm="100000">
                                          <p:val>
                                            <p:strVal val="#ppt_x"/>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53"/>
                                        </p:tgtEl>
                                        <p:attrNameLst>
                                          <p:attrName>style.visibility</p:attrName>
                                        </p:attrNameLst>
                                      </p:cBhvr>
                                      <p:to>
                                        <p:strVal val="visible"/>
                                      </p:to>
                                    </p:set>
                                    <p:anim calcmode="lin" valueType="num">
                                      <p:cBhvr additive="base">
                                        <p:cTn id="22" dur="1000"/>
                                        <p:tgtEl>
                                          <p:spTgt spid="1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body" idx="1"/>
          </p:nvPr>
        </p:nvSpPr>
        <p:spPr>
          <a:xfrm>
            <a:off x="311700" y="1152475"/>
            <a:ext cx="8520599" cy="3638700"/>
          </a:xfrm>
          <a:prstGeom prst="rect">
            <a:avLst/>
          </a:prstGeom>
          <a:solidFill>
            <a:srgbClr val="6FA8DC"/>
          </a:solidFill>
        </p:spPr>
        <p:txBody>
          <a:bodyPr lIns="91425" tIns="91425" rIns="91425" bIns="91425" anchor="t" anchorCtr="0">
            <a:noAutofit/>
          </a:bodyPr>
          <a:lstStyle/>
          <a:p>
            <a:pPr rtl="0">
              <a:spcBef>
                <a:spcPts val="0"/>
              </a:spcBef>
              <a:buNone/>
            </a:pPr>
            <a:r>
              <a:rPr lang="en-GB"/>
              <a:t>      </a:t>
            </a:r>
            <a:r>
              <a:rPr lang="en-GB" sz="1400">
                <a:solidFill>
                  <a:srgbClr val="000000"/>
                </a:solidFill>
              </a:rPr>
              <a:t> Dapatlah dirumuskan bahawa kemahiran berfikir dalam ICT mendatangkan begitu banyak faedah. Sebagai seorang pelajar, untuk mencapai tahap ini kita mestilah menyedari akan kepentingan kemahiran berfikir dalam ICT bagi mewujudkan suasana yang merangsangkan pelajar berfikir. Selain itu, segala penyelesaian hendaklah melibatkan pelbagai pihak supaya kita semua dapat berfikir di luar pola pemikiran yang biasa. Apabila kerja-kerja yang dilakukan menggunakan teknologi ICT sudah tentu kerja tersebut menjadi lebih mudah kerana tidak perlu bimbang lagi tentang masalah mencari maklumat. Segala yang diperlukan hanyalah di hujung jari sahaja, kita sendiri yang menentukan sama ada mahu ataupun tidak.</a:t>
            </a:r>
          </a:p>
          <a:p>
            <a:pPr>
              <a:spcBef>
                <a:spcPts val="0"/>
              </a:spcBef>
              <a:buNone/>
            </a:pPr>
            <a:r>
              <a:rPr lang="en-GB" sz="1400">
                <a:solidFill>
                  <a:srgbClr val="000000"/>
                </a:solidFill>
              </a:rPr>
              <a:t>          Tambahan pula, sebagai seseorang yang bergelar pelajar kita mestilah pandai melakukan pemerhatian yang baik untuk memproses maklumat yang telah di cari. Hal ini kerana, untuk menggunakan kemahiran berfikir dalam ICT seseorang individu tersebut perlu mahir mengaplikasikan segala maklumat yang dicari terlebih dahulu agar hasilnya lebih menarik di samping dapat menarik minat individu lain. Akhir sekali, kemahiran berfikir dalam ICT hendaklah diterapkan dalam diri setiap insan yang bergelar pelajar agar Wawasan 2020 serta hasrat mencapai negara maju dalam bidang ICT dapat direalisasikan.</a:t>
            </a:r>
          </a:p>
        </p:txBody>
      </p:sp>
      <p:sp>
        <p:nvSpPr>
          <p:cNvPr id="160" name="Shape 160"/>
          <p:cNvSpPr/>
          <p:nvPr/>
        </p:nvSpPr>
        <p:spPr>
          <a:xfrm>
            <a:off x="2755075" y="296875"/>
            <a:ext cx="3503250" cy="688770"/>
          </a:xfrm>
          <a:prstGeom prst="flowChartTerminator">
            <a:avLst/>
          </a:prstGeom>
          <a:solidFill>
            <a:srgbClr val="EA999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sz="3000" b="1">
                <a:latin typeface="Comic Sans MS"/>
                <a:ea typeface="Comic Sans MS"/>
                <a:cs typeface="Comic Sans MS"/>
                <a:sym typeface="Comic Sans MS"/>
              </a:rPr>
              <a:t>RUMUSAN</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1000" fill="hold"/>
                                        <p:tgtEl>
                                          <p:spTgt spid="160"/>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nodeType="clickEffect">
                                  <p:stCondLst>
                                    <p:cond delay="0"/>
                                  </p:stCondLst>
                                  <p:childTnLst>
                                    <p:set>
                                      <p:cBhvr>
                                        <p:cTn id="10" dur="1" fill="hold">
                                          <p:stCondLst>
                                            <p:cond delay="0"/>
                                          </p:stCondLst>
                                        </p:cTn>
                                        <p:tgtEl>
                                          <p:spTgt spid="159"/>
                                        </p:tgtEl>
                                        <p:attrNameLst>
                                          <p:attrName>style.visibility</p:attrName>
                                        </p:attrNameLst>
                                      </p:cBhvr>
                                      <p:to>
                                        <p:strVal val="visible"/>
                                      </p:to>
                                    </p:set>
                                    <p:anim calcmode="lin" valueType="num">
                                      <p:cBhvr additive="base">
                                        <p:cTn id="11" dur="1000"/>
                                        <p:tgtEl>
                                          <p:spTgt spid="1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body" idx="1"/>
          </p:nvPr>
        </p:nvSpPr>
        <p:spPr>
          <a:xfrm>
            <a:off x="311700" y="1163175"/>
            <a:ext cx="8520599" cy="3416400"/>
          </a:xfrm>
          <a:prstGeom prst="rect">
            <a:avLst/>
          </a:prstGeom>
          <a:solidFill>
            <a:schemeClr val="bg1">
              <a:lumMod val="50000"/>
            </a:schemeClr>
          </a:solidFill>
          <a:ln w="9525" cap="flat" cmpd="sng">
            <a:solidFill>
              <a:srgbClr val="FFFF00"/>
            </a:solidFill>
            <a:prstDash val="solid"/>
            <a:round/>
            <a:headEnd type="none" w="med" len="med"/>
            <a:tailEnd type="none" w="med" len="med"/>
          </a:ln>
        </p:spPr>
        <p:txBody>
          <a:bodyPr lIns="91425" tIns="91425" rIns="91425" bIns="91425" anchor="t" anchorCtr="0">
            <a:noAutofit/>
          </a:bodyPr>
          <a:lstStyle/>
          <a:p>
            <a:pPr rtl="0">
              <a:lnSpc>
                <a:spcPct val="115000"/>
              </a:lnSpc>
              <a:spcBef>
                <a:spcPts val="0"/>
              </a:spcBef>
              <a:buNone/>
            </a:pPr>
            <a:r>
              <a:rPr lang="en-GB" sz="1400" dirty="0"/>
              <a:t>Emi </a:t>
            </a:r>
            <a:r>
              <a:rPr lang="en-GB" sz="1400" dirty="0" err="1"/>
              <a:t>Suzira</a:t>
            </a:r>
            <a:r>
              <a:rPr lang="en-GB" sz="1400" dirty="0"/>
              <a:t> </a:t>
            </a:r>
            <a:r>
              <a:rPr lang="en-GB" sz="1400" dirty="0" err="1"/>
              <a:t>Binti</a:t>
            </a:r>
            <a:r>
              <a:rPr lang="en-GB" sz="1400" dirty="0"/>
              <a:t> </a:t>
            </a:r>
            <a:r>
              <a:rPr lang="en-GB" sz="1400" dirty="0" err="1"/>
              <a:t>Zainuddin</a:t>
            </a:r>
            <a:r>
              <a:rPr lang="en-GB" sz="1400" dirty="0"/>
              <a:t>.  2010. </a:t>
            </a:r>
            <a:r>
              <a:rPr lang="en-GB" sz="1400" u="sng" dirty="0">
                <a:solidFill>
                  <a:schemeClr val="hlink"/>
                </a:solidFill>
                <a:hlinkClick r:id="rId3"/>
              </a:rPr>
              <a:t>http://zirasumie.blogspot.my/2010/04/penginterasian-kemahiran-berfikir-dalam.html</a:t>
            </a:r>
            <a:r>
              <a:rPr lang="en-GB" sz="1400" dirty="0"/>
              <a:t>.   (18 April 2010)</a:t>
            </a:r>
          </a:p>
          <a:p>
            <a:pPr rtl="0">
              <a:spcBef>
                <a:spcPts val="0"/>
              </a:spcBef>
              <a:buNone/>
            </a:pPr>
            <a:r>
              <a:rPr lang="en-GB" sz="1400" dirty="0" err="1"/>
              <a:t>Ng’ambi</a:t>
            </a:r>
            <a:r>
              <a:rPr lang="en-GB" sz="1400" dirty="0"/>
              <a:t>, D., &amp; Johnston, K.  2006. An ICT-mediated Constructivist Approach for increasing academic support and teaching critical thinking skills. </a:t>
            </a:r>
            <a:r>
              <a:rPr lang="en-GB" sz="1400" i="1" dirty="0"/>
              <a:t>Educational Technology &amp; Society</a:t>
            </a:r>
            <a:r>
              <a:rPr lang="en-GB" sz="1400" dirty="0"/>
              <a:t>, 9 (3), 244-253       .</a:t>
            </a:r>
            <a:r>
              <a:rPr lang="en-GB" sz="1400" u="sng" dirty="0">
                <a:solidFill>
                  <a:srgbClr val="F1C232"/>
                </a:solidFill>
                <a:hlinkClick r:id="rId4"/>
              </a:rPr>
              <a:t>https://drive.google.com/drive/folders/0By1oQaFillMPYS0zcFNyZzdSeEU</a:t>
            </a:r>
          </a:p>
          <a:p>
            <a:pPr rtl="0">
              <a:spcBef>
                <a:spcPts val="0"/>
              </a:spcBef>
              <a:buNone/>
            </a:pPr>
            <a:r>
              <a:rPr lang="en-GB" sz="1400" dirty="0" err="1"/>
              <a:t>Salleh</a:t>
            </a:r>
            <a:r>
              <a:rPr lang="en-GB" sz="1400" dirty="0"/>
              <a:t> Mohamad </a:t>
            </a:r>
            <a:r>
              <a:rPr lang="en-GB" sz="1400" dirty="0" err="1"/>
              <a:t>johdi</a:t>
            </a:r>
            <a:r>
              <a:rPr lang="en-GB" sz="1400" dirty="0"/>
              <a:t> and </a:t>
            </a:r>
            <a:r>
              <a:rPr lang="en-GB" sz="1400" dirty="0" err="1"/>
              <a:t>Agus,Ariegusrini</a:t>
            </a:r>
            <a:r>
              <a:rPr lang="en-GB" sz="1400" dirty="0"/>
              <a:t>. 2009 </a:t>
            </a:r>
            <a:r>
              <a:rPr lang="en-GB" sz="1400" i="1" dirty="0" err="1"/>
              <a:t>Transformasi</a:t>
            </a:r>
            <a:r>
              <a:rPr lang="en-GB" sz="1400" i="1" dirty="0"/>
              <a:t> </a:t>
            </a:r>
            <a:r>
              <a:rPr lang="en-GB" sz="1400" i="1" dirty="0" err="1"/>
              <a:t>pengajaran</a:t>
            </a:r>
            <a:r>
              <a:rPr lang="en-GB" sz="1400" i="1" dirty="0"/>
              <a:t> </a:t>
            </a:r>
            <a:r>
              <a:rPr lang="en-GB" sz="1400" i="1" dirty="0" err="1"/>
              <a:t>sejarah</a:t>
            </a:r>
            <a:r>
              <a:rPr lang="en-GB" sz="1400" i="1" dirty="0"/>
              <a:t> </a:t>
            </a:r>
            <a:r>
              <a:rPr lang="en-GB" sz="1400" i="1" dirty="0" err="1"/>
              <a:t>berasaskan</a:t>
            </a:r>
            <a:r>
              <a:rPr lang="en-GB" sz="1400" i="1" dirty="0"/>
              <a:t> multimedia</a:t>
            </a:r>
            <a:r>
              <a:rPr lang="en-GB" sz="1400" dirty="0"/>
              <a:t> .</a:t>
            </a:r>
            <a:r>
              <a:rPr lang="en-GB" sz="1400" dirty="0" err="1"/>
              <a:t>In:Transformasi</a:t>
            </a:r>
            <a:r>
              <a:rPr lang="en-GB" sz="1400" dirty="0"/>
              <a:t> </a:t>
            </a:r>
            <a:r>
              <a:rPr lang="en-GB" sz="1400" dirty="0" err="1"/>
              <a:t>Pengajaran</a:t>
            </a:r>
            <a:r>
              <a:rPr lang="en-GB" sz="1400" dirty="0"/>
              <a:t> </a:t>
            </a:r>
            <a:r>
              <a:rPr lang="en-GB" sz="1400" dirty="0" err="1"/>
              <a:t>dan</a:t>
            </a:r>
            <a:r>
              <a:rPr lang="en-GB" sz="1400" dirty="0"/>
              <a:t> </a:t>
            </a:r>
            <a:r>
              <a:rPr lang="en-GB" sz="1400" dirty="0" err="1"/>
              <a:t>Pembelajaran</a:t>
            </a:r>
            <a:r>
              <a:rPr lang="en-GB" sz="1400" dirty="0"/>
              <a:t> </a:t>
            </a:r>
            <a:r>
              <a:rPr lang="en-GB" sz="1400" dirty="0" err="1"/>
              <a:t>Sejarah.UKM</a:t>
            </a:r>
            <a:r>
              <a:rPr lang="en-GB" sz="1400" dirty="0"/>
              <a:t> and </a:t>
            </a:r>
            <a:r>
              <a:rPr lang="en-GB" sz="1400" dirty="0" err="1"/>
              <a:t>Universiti</a:t>
            </a:r>
            <a:r>
              <a:rPr lang="en-GB" sz="1400" dirty="0"/>
              <a:t> Riau Indonesia.pp.113-126URI: </a:t>
            </a:r>
            <a:r>
              <a:rPr lang="en-GB" sz="1400" u="sng" dirty="0">
                <a:solidFill>
                  <a:srgbClr val="F1C232"/>
                </a:solidFill>
              </a:rPr>
              <a:t>http://irep.iium.edu.my/id/eprint/13314</a:t>
            </a:r>
          </a:p>
          <a:p>
            <a:pPr rtl="0">
              <a:spcBef>
                <a:spcPts val="0"/>
              </a:spcBef>
              <a:buNone/>
            </a:pPr>
            <a:endParaRPr dirty="0"/>
          </a:p>
          <a:p>
            <a:pPr lvl="0" rtl="0">
              <a:spcBef>
                <a:spcPts val="0"/>
              </a:spcBef>
              <a:buNone/>
            </a:pPr>
            <a:endParaRPr dirty="0"/>
          </a:p>
          <a:p>
            <a:pPr rtl="0">
              <a:spcBef>
                <a:spcPts val="0"/>
              </a:spcBef>
              <a:buNone/>
            </a:pPr>
            <a:endParaRPr dirty="0"/>
          </a:p>
          <a:p>
            <a:pPr>
              <a:spcBef>
                <a:spcPts val="0"/>
              </a:spcBef>
              <a:buNone/>
            </a:pPr>
            <a:endParaRPr dirty="0"/>
          </a:p>
        </p:txBody>
      </p:sp>
      <p:sp>
        <p:nvSpPr>
          <p:cNvPr id="166" name="Shape 166"/>
          <p:cNvSpPr/>
          <p:nvPr/>
        </p:nvSpPr>
        <p:spPr>
          <a:xfrm>
            <a:off x="3158825" y="308750"/>
            <a:ext cx="3170725" cy="783775"/>
          </a:xfrm>
          <a:prstGeom prst="flowChartOffpageConnector">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sz="3000" b="1"/>
              <a:t>RUJUKAN</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1" fill="hold" nodeType="clickEffect">
                                  <p:stCondLst>
                                    <p:cond delay="0"/>
                                  </p:stCondLst>
                                  <p:childTnLst>
                                    <p:anim calcmode="lin" valueType="num">
                                      <p:cBhvr additive="base">
                                        <p:cTn id="6" dur="1000"/>
                                        <p:tgtEl>
                                          <p:spTgt spid="166"/>
                                        </p:tgtEl>
                                        <p:attrNameLst>
                                          <p:attrName>ppt_y</p:attrName>
                                        </p:attrNameLst>
                                      </p:cBhvr>
                                      <p:tavLst>
                                        <p:tav tm="0">
                                          <p:val>
                                            <p:strVal val="#ppt_y"/>
                                          </p:val>
                                        </p:tav>
                                        <p:tav tm="100000">
                                          <p:val>
                                            <p:strVal val="#ppt_y-1"/>
                                          </p:val>
                                        </p:tav>
                                      </p:tavLst>
                                    </p:anim>
                                    <p:set>
                                      <p:cBhvr>
                                        <p:cTn id="7" dur="1" fill="hold">
                                          <p:stCondLst>
                                            <p:cond delay="1000"/>
                                          </p:stCondLst>
                                        </p:cTn>
                                        <p:tgtEl>
                                          <p:spTgt spid="16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p:nvPr/>
        </p:nvSpPr>
        <p:spPr>
          <a:xfrm>
            <a:off x="451250" y="1246900"/>
            <a:ext cx="8122800" cy="3444000"/>
          </a:xfrm>
          <a:prstGeom prst="wedgeRoundRectCallout">
            <a:avLst>
              <a:gd name="adj1" fmla="val -20833"/>
              <a:gd name="adj2" fmla="val 62500"/>
              <a:gd name="adj3" fmla="val 0"/>
            </a:avLst>
          </a:prstGeom>
          <a:gradFill flip="none" rotWithShape="1">
            <a:gsLst>
              <a:gs pos="0">
                <a:srgbClr val="CFE2F3">
                  <a:shade val="30000"/>
                  <a:satMod val="115000"/>
                </a:srgbClr>
              </a:gs>
              <a:gs pos="50000">
                <a:srgbClr val="CFE2F3">
                  <a:shade val="67500"/>
                  <a:satMod val="115000"/>
                </a:srgbClr>
              </a:gs>
              <a:gs pos="100000">
                <a:srgbClr val="CFE2F3">
                  <a:shade val="100000"/>
                  <a:satMod val="115000"/>
                </a:srgbClr>
              </a:gs>
            </a:gsLst>
            <a:lin ang="8100000" scaled="1"/>
            <a:tileRect/>
          </a:gra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marL="457200" lvl="0" indent="-228600" rtl="0">
              <a:spcBef>
                <a:spcPts val="0"/>
              </a:spcBef>
              <a:buAutoNum type="arabicPeriod"/>
            </a:pPr>
            <a:r>
              <a:rPr lang="en-GB" dirty="0"/>
              <a:t> Antara </a:t>
            </a:r>
            <a:r>
              <a:rPr lang="en-GB" dirty="0" err="1"/>
              <a:t>berikut</a:t>
            </a:r>
            <a:r>
              <a:rPr lang="en-GB" dirty="0"/>
              <a:t> </a:t>
            </a:r>
            <a:r>
              <a:rPr lang="en-GB" dirty="0" err="1"/>
              <a:t>pernyataan</a:t>
            </a:r>
            <a:r>
              <a:rPr lang="en-GB" dirty="0"/>
              <a:t> </a:t>
            </a:r>
            <a:r>
              <a:rPr lang="en-GB" dirty="0" err="1"/>
              <a:t>manakah</a:t>
            </a:r>
            <a:r>
              <a:rPr lang="en-GB" dirty="0"/>
              <a:t> yang </a:t>
            </a:r>
            <a:r>
              <a:rPr lang="en-GB" dirty="0" err="1"/>
              <a:t>menunjukkan</a:t>
            </a:r>
            <a:r>
              <a:rPr lang="en-GB" dirty="0"/>
              <a:t> </a:t>
            </a:r>
            <a:r>
              <a:rPr lang="en-GB" dirty="0" err="1"/>
              <a:t>maksud</a:t>
            </a:r>
            <a:r>
              <a:rPr lang="en-GB" dirty="0"/>
              <a:t> </a:t>
            </a:r>
            <a:r>
              <a:rPr lang="en-GB" dirty="0" err="1"/>
              <a:t>sebenar</a:t>
            </a:r>
            <a:r>
              <a:rPr lang="en-GB" dirty="0"/>
              <a:t> </a:t>
            </a:r>
            <a:r>
              <a:rPr lang="en-GB" dirty="0" err="1"/>
              <a:t>kemahiran</a:t>
            </a:r>
            <a:r>
              <a:rPr lang="en-GB" dirty="0"/>
              <a:t> </a:t>
            </a:r>
            <a:r>
              <a:rPr lang="en-GB" dirty="0" err="1"/>
              <a:t>berfikir</a:t>
            </a:r>
            <a:r>
              <a:rPr lang="en-GB" dirty="0"/>
              <a:t> </a:t>
            </a:r>
            <a:r>
              <a:rPr lang="en-GB" dirty="0" err="1"/>
              <a:t>dalam</a:t>
            </a:r>
            <a:r>
              <a:rPr lang="en-GB" dirty="0"/>
              <a:t> ICT ? </a:t>
            </a:r>
          </a:p>
          <a:p>
            <a:pPr rtl="0">
              <a:spcBef>
                <a:spcPts val="0"/>
              </a:spcBef>
              <a:buNone/>
            </a:pPr>
            <a:endParaRPr dirty="0"/>
          </a:p>
          <a:p>
            <a:pPr marL="457200" lvl="0" indent="-228600" rtl="0">
              <a:spcBef>
                <a:spcPts val="0"/>
              </a:spcBef>
              <a:buAutoNum type="alphaUcPeriod"/>
            </a:pPr>
            <a:r>
              <a:rPr lang="en-GB" dirty="0" err="1"/>
              <a:t>Kemahiran</a:t>
            </a:r>
            <a:r>
              <a:rPr lang="en-GB" dirty="0"/>
              <a:t> </a:t>
            </a:r>
            <a:r>
              <a:rPr lang="en-GB" dirty="0" err="1"/>
              <a:t>menggunakan</a:t>
            </a:r>
            <a:r>
              <a:rPr lang="en-GB" dirty="0"/>
              <a:t> </a:t>
            </a:r>
            <a:r>
              <a:rPr lang="en-GB" dirty="0" err="1"/>
              <a:t>akal</a:t>
            </a:r>
            <a:r>
              <a:rPr lang="en-GB" dirty="0"/>
              <a:t> </a:t>
            </a:r>
            <a:r>
              <a:rPr lang="en-GB" dirty="0" err="1"/>
              <a:t>untuk</a:t>
            </a:r>
            <a:r>
              <a:rPr lang="en-GB" dirty="0"/>
              <a:t> </a:t>
            </a:r>
            <a:r>
              <a:rPr lang="en-GB" dirty="0" err="1"/>
              <a:t>menyelesaikan</a:t>
            </a:r>
            <a:r>
              <a:rPr lang="en-GB" dirty="0"/>
              <a:t> </a:t>
            </a:r>
            <a:r>
              <a:rPr lang="en-GB" dirty="0" err="1"/>
              <a:t>sesuatu</a:t>
            </a:r>
            <a:r>
              <a:rPr lang="en-GB" dirty="0"/>
              <a:t> </a:t>
            </a:r>
            <a:r>
              <a:rPr lang="en-GB" dirty="0" err="1"/>
              <a:t>masalah</a:t>
            </a:r>
            <a:r>
              <a:rPr lang="en-GB" dirty="0"/>
              <a:t> </a:t>
            </a:r>
            <a:r>
              <a:rPr lang="en-GB" dirty="0" err="1"/>
              <a:t>melalui</a:t>
            </a:r>
            <a:r>
              <a:rPr lang="en-GB" dirty="0"/>
              <a:t> </a:t>
            </a:r>
            <a:r>
              <a:rPr lang="en-GB" dirty="0" err="1"/>
              <a:t>penggunaan</a:t>
            </a:r>
            <a:r>
              <a:rPr lang="en-GB" dirty="0"/>
              <a:t> </a:t>
            </a:r>
            <a:r>
              <a:rPr lang="en-GB" dirty="0" err="1"/>
              <a:t>teknologi</a:t>
            </a:r>
            <a:r>
              <a:rPr lang="en-GB" dirty="0"/>
              <a:t> </a:t>
            </a:r>
            <a:r>
              <a:rPr lang="en-GB" dirty="0" err="1"/>
              <a:t>dan</a:t>
            </a:r>
            <a:r>
              <a:rPr lang="en-GB" dirty="0"/>
              <a:t> </a:t>
            </a:r>
            <a:r>
              <a:rPr lang="en-GB" dirty="0" err="1"/>
              <a:t>sistem</a:t>
            </a:r>
            <a:r>
              <a:rPr lang="en-GB" dirty="0"/>
              <a:t> </a:t>
            </a:r>
            <a:r>
              <a:rPr lang="en-GB" dirty="0" err="1"/>
              <a:t>rangkaian</a:t>
            </a:r>
            <a:r>
              <a:rPr lang="en-GB" dirty="0"/>
              <a:t> internet.</a:t>
            </a:r>
          </a:p>
          <a:p>
            <a:pPr marL="457200" lvl="0" indent="-228600" rtl="0">
              <a:spcBef>
                <a:spcPts val="0"/>
              </a:spcBef>
              <a:buAutoNum type="alphaUcPeriod"/>
            </a:pPr>
            <a:r>
              <a:rPr lang="en-GB" dirty="0" err="1"/>
              <a:t>Kemahiran</a:t>
            </a:r>
            <a:r>
              <a:rPr lang="en-GB" dirty="0"/>
              <a:t> </a:t>
            </a:r>
            <a:r>
              <a:rPr lang="en-GB" dirty="0" err="1"/>
              <a:t>menggunakan</a:t>
            </a:r>
            <a:r>
              <a:rPr lang="en-GB" dirty="0"/>
              <a:t> </a:t>
            </a:r>
            <a:r>
              <a:rPr lang="en-GB" dirty="0" err="1"/>
              <a:t>sesuatu</a:t>
            </a:r>
            <a:r>
              <a:rPr lang="en-GB" dirty="0"/>
              <a:t> </a:t>
            </a:r>
            <a:r>
              <a:rPr lang="en-GB" dirty="0" err="1"/>
              <a:t>sistem</a:t>
            </a:r>
            <a:r>
              <a:rPr lang="en-GB" dirty="0"/>
              <a:t> </a:t>
            </a:r>
            <a:r>
              <a:rPr lang="en-GB" dirty="0" err="1"/>
              <a:t>komunikasi</a:t>
            </a:r>
            <a:r>
              <a:rPr lang="en-GB" dirty="0"/>
              <a:t> </a:t>
            </a:r>
            <a:r>
              <a:rPr lang="en-GB" dirty="0" err="1"/>
              <a:t>dalam</a:t>
            </a:r>
            <a:r>
              <a:rPr lang="en-GB" dirty="0"/>
              <a:t> </a:t>
            </a:r>
            <a:r>
              <a:rPr lang="en-GB" dirty="0" err="1"/>
              <a:t>menyelesaikan</a:t>
            </a:r>
            <a:r>
              <a:rPr lang="en-GB" dirty="0"/>
              <a:t> </a:t>
            </a:r>
            <a:r>
              <a:rPr lang="en-GB" dirty="0" err="1"/>
              <a:t>sesuatu</a:t>
            </a:r>
            <a:r>
              <a:rPr lang="en-GB" dirty="0"/>
              <a:t> </a:t>
            </a:r>
            <a:r>
              <a:rPr lang="en-GB" dirty="0" err="1"/>
              <a:t>masalah</a:t>
            </a:r>
            <a:r>
              <a:rPr lang="en-GB" dirty="0"/>
              <a:t>.</a:t>
            </a:r>
          </a:p>
          <a:p>
            <a:pPr marL="457200" lvl="0" indent="-228600" rtl="0">
              <a:spcBef>
                <a:spcPts val="0"/>
              </a:spcBef>
              <a:buAutoNum type="alphaUcPeriod"/>
            </a:pPr>
            <a:r>
              <a:rPr lang="en-GB" dirty="0" err="1"/>
              <a:t>Kemahiran</a:t>
            </a:r>
            <a:r>
              <a:rPr lang="en-GB" dirty="0"/>
              <a:t> </a:t>
            </a:r>
            <a:r>
              <a:rPr lang="en-GB" dirty="0" err="1"/>
              <a:t>seseorang</a:t>
            </a:r>
            <a:r>
              <a:rPr lang="en-GB" dirty="0"/>
              <a:t> </a:t>
            </a:r>
            <a:r>
              <a:rPr lang="en-GB" dirty="0" err="1"/>
              <a:t>individu</a:t>
            </a:r>
            <a:r>
              <a:rPr lang="en-GB" dirty="0"/>
              <a:t> </a:t>
            </a:r>
            <a:r>
              <a:rPr lang="en-GB" dirty="0" err="1"/>
              <a:t>itu</a:t>
            </a:r>
            <a:r>
              <a:rPr lang="en-GB" dirty="0"/>
              <a:t> </a:t>
            </a:r>
            <a:r>
              <a:rPr lang="en-GB" dirty="0" err="1"/>
              <a:t>sendiri</a:t>
            </a:r>
            <a:r>
              <a:rPr lang="en-GB" dirty="0"/>
              <a:t> </a:t>
            </a:r>
            <a:r>
              <a:rPr lang="en-GB" dirty="0" err="1"/>
              <a:t>dalam</a:t>
            </a:r>
            <a:r>
              <a:rPr lang="en-GB" dirty="0"/>
              <a:t> </a:t>
            </a:r>
            <a:r>
              <a:rPr lang="en-GB" dirty="0" err="1"/>
              <a:t>mencari</a:t>
            </a:r>
            <a:r>
              <a:rPr lang="en-GB" dirty="0"/>
              <a:t> </a:t>
            </a:r>
            <a:r>
              <a:rPr lang="en-GB" dirty="0" err="1"/>
              <a:t>kelemahan</a:t>
            </a:r>
            <a:r>
              <a:rPr lang="en-GB" dirty="0"/>
              <a:t> yang </a:t>
            </a:r>
            <a:r>
              <a:rPr lang="en-GB" dirty="0" err="1"/>
              <a:t>dipamerkan</a:t>
            </a:r>
            <a:r>
              <a:rPr lang="en-GB" dirty="0"/>
              <a:t> </a:t>
            </a:r>
            <a:r>
              <a:rPr lang="en-GB" dirty="0" err="1"/>
              <a:t>oleh</a:t>
            </a:r>
            <a:r>
              <a:rPr lang="en-GB" dirty="0"/>
              <a:t> orang lain.</a:t>
            </a:r>
          </a:p>
          <a:p>
            <a:pPr marL="457200" lvl="0" indent="-228600">
              <a:spcBef>
                <a:spcPts val="0"/>
              </a:spcBef>
              <a:buAutoNum type="alphaUcPeriod"/>
            </a:pPr>
            <a:r>
              <a:rPr lang="en-GB" dirty="0" err="1"/>
              <a:t>Kemahiran</a:t>
            </a:r>
            <a:r>
              <a:rPr lang="en-GB" dirty="0"/>
              <a:t> </a:t>
            </a:r>
            <a:r>
              <a:rPr lang="en-GB" dirty="0" err="1"/>
              <a:t>seseorang</a:t>
            </a:r>
            <a:r>
              <a:rPr lang="en-GB" dirty="0"/>
              <a:t> </a:t>
            </a:r>
            <a:r>
              <a:rPr lang="en-GB" dirty="0" err="1"/>
              <a:t>individu</a:t>
            </a:r>
            <a:r>
              <a:rPr lang="en-GB" dirty="0"/>
              <a:t> </a:t>
            </a:r>
            <a:r>
              <a:rPr lang="en-GB" dirty="0" err="1"/>
              <a:t>untuk</a:t>
            </a:r>
            <a:r>
              <a:rPr lang="en-GB" dirty="0"/>
              <a:t> </a:t>
            </a:r>
            <a:r>
              <a:rPr lang="en-GB" dirty="0" err="1"/>
              <a:t>berfikir</a:t>
            </a:r>
            <a:r>
              <a:rPr lang="en-GB" dirty="0"/>
              <a:t> di </a:t>
            </a:r>
            <a:r>
              <a:rPr lang="en-GB" dirty="0" err="1"/>
              <a:t>luar</a:t>
            </a:r>
            <a:r>
              <a:rPr lang="en-GB" dirty="0"/>
              <a:t> </a:t>
            </a:r>
            <a:r>
              <a:rPr lang="en-GB" dirty="0" err="1"/>
              <a:t>kotak</a:t>
            </a:r>
            <a:r>
              <a:rPr lang="en-GB" dirty="0"/>
              <a:t> </a:t>
            </a:r>
            <a:r>
              <a:rPr lang="en-GB" dirty="0" err="1"/>
              <a:t>pemikirannya</a:t>
            </a:r>
            <a:r>
              <a:rPr lang="en-GB" dirty="0"/>
              <a:t> </a:t>
            </a:r>
            <a:r>
              <a:rPr lang="en-GB" dirty="0" err="1"/>
              <a:t>sendiri</a:t>
            </a:r>
            <a:r>
              <a:rPr lang="en-GB" dirty="0"/>
              <a:t> </a:t>
            </a:r>
            <a:r>
              <a:rPr lang="en-GB" dirty="0" err="1"/>
              <a:t>dan</a:t>
            </a:r>
            <a:r>
              <a:rPr lang="en-GB" dirty="0"/>
              <a:t> </a:t>
            </a:r>
            <a:r>
              <a:rPr lang="en-GB" dirty="0" err="1"/>
              <a:t>membuat</a:t>
            </a:r>
            <a:r>
              <a:rPr lang="en-GB" dirty="0"/>
              <a:t> </a:t>
            </a:r>
            <a:r>
              <a:rPr lang="en-GB" dirty="0" err="1"/>
              <a:t>keputusan</a:t>
            </a:r>
            <a:r>
              <a:rPr lang="en-GB" dirty="0"/>
              <a:t> </a:t>
            </a:r>
            <a:r>
              <a:rPr lang="en-GB" dirty="0" err="1"/>
              <a:t>berdasarkan</a:t>
            </a:r>
            <a:r>
              <a:rPr lang="en-GB" dirty="0"/>
              <a:t> </a:t>
            </a:r>
            <a:r>
              <a:rPr lang="en-GB" dirty="0" err="1"/>
              <a:t>kefahamannya</a:t>
            </a:r>
            <a:r>
              <a:rPr lang="en-GB" dirty="0"/>
              <a:t>.</a:t>
            </a:r>
          </a:p>
        </p:txBody>
      </p:sp>
      <p:sp>
        <p:nvSpPr>
          <p:cNvPr id="172" name="Shape 172"/>
          <p:cNvSpPr/>
          <p:nvPr/>
        </p:nvSpPr>
        <p:spPr>
          <a:xfrm>
            <a:off x="2102000" y="368125"/>
            <a:ext cx="4821300" cy="819299"/>
          </a:xfrm>
          <a:prstGeom prst="downArrowCallout">
            <a:avLst>
              <a:gd name="adj1" fmla="val 25000"/>
              <a:gd name="adj2" fmla="val 25000"/>
              <a:gd name="adj3" fmla="val 25000"/>
              <a:gd name="adj4" fmla="val 64977"/>
            </a:avLst>
          </a:prstGeom>
          <a:solidFill>
            <a:srgbClr val="6D9EEB"/>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sz="1800">
                <a:latin typeface="Comic Sans MS"/>
                <a:ea typeface="Comic Sans MS"/>
                <a:cs typeface="Comic Sans MS"/>
                <a:sym typeface="Comic Sans MS"/>
              </a:rPr>
              <a:t>SILA JAWAB SOALAN BERIKUT :</a:t>
            </a:r>
          </a:p>
        </p:txBody>
      </p:sp>
      <p:sp>
        <p:nvSpPr>
          <p:cNvPr id="173" name="Shape 173"/>
          <p:cNvSpPr txBox="1"/>
          <p:nvPr/>
        </p:nvSpPr>
        <p:spPr>
          <a:xfrm>
            <a:off x="8474600" y="4539350"/>
            <a:ext cx="587400" cy="528600"/>
          </a:xfrm>
          <a:prstGeom prst="rect">
            <a:avLst/>
          </a:prstGeom>
          <a:solidFill>
            <a:srgbClr val="CC0000"/>
          </a:solidFill>
          <a:ln>
            <a:noFill/>
          </a:ln>
        </p:spPr>
        <p:txBody>
          <a:bodyPr lIns="91425" tIns="91425" rIns="91425" bIns="91425" anchor="t" anchorCtr="0">
            <a:noAutofit/>
          </a:bodyPr>
          <a:lstStyle/>
          <a:p>
            <a:pPr algn="ctr">
              <a:spcBef>
                <a:spcPts val="0"/>
              </a:spcBef>
              <a:buNone/>
            </a:pPr>
            <a:r>
              <a:rPr lang="en-GB" sz="2400" dirty="0"/>
              <a:t>A</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1000"/>
                                        <p:tgtEl>
                                          <p:spTgt spid="172"/>
                                        </p:tgtEl>
                                        <p:attrNameLst>
                                          <p:attrName>ppt_y</p:attrName>
                                        </p:attrNameLst>
                                      </p:cBhvr>
                                      <p:tavLst>
                                        <p:tav tm="0">
                                          <p:val>
                                            <p:strVal val="#ppt_y"/>
                                          </p:val>
                                        </p:tav>
                                        <p:tav tm="100000">
                                          <p:val>
                                            <p:strVal val="#ppt_y+1"/>
                                          </p:val>
                                        </p:tav>
                                      </p:tavLst>
                                    </p:anim>
                                    <p:set>
                                      <p:cBhvr>
                                        <p:cTn id="7" dur="1" fill="hold">
                                          <p:stCondLst>
                                            <p:cond delay="1000"/>
                                          </p:stCondLst>
                                        </p:cTn>
                                        <p:tgtEl>
                                          <p:spTgt spid="17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71"/>
                                        </p:tgtEl>
                                        <p:attrNameLst>
                                          <p:attrName>style.visibility</p:attrName>
                                        </p:attrNameLst>
                                      </p:cBhvr>
                                      <p:to>
                                        <p:strVal val="visible"/>
                                      </p:to>
                                    </p:set>
                                    <p:anim calcmode="lin" valueType="num">
                                      <p:cBhvr additive="base">
                                        <p:cTn id="12" dur="1000"/>
                                        <p:tgtEl>
                                          <p:spTgt spid="171"/>
                                        </p:tgtEl>
                                        <p:attrNameLst>
                                          <p:attrName>ppt_w</p:attrName>
                                        </p:attrNameLst>
                                      </p:cBhvr>
                                      <p:tavLst>
                                        <p:tav tm="0">
                                          <p:val>
                                            <p:strVal val="0"/>
                                          </p:val>
                                        </p:tav>
                                        <p:tav tm="100000">
                                          <p:val>
                                            <p:strVal val="#ppt_w"/>
                                          </p:val>
                                        </p:tav>
                                      </p:tavLst>
                                    </p:anim>
                                    <p:anim calcmode="lin" valueType="num">
                                      <p:cBhvr additive="base">
                                        <p:cTn id="13" dur="1000"/>
                                        <p:tgtEl>
                                          <p:spTgt spid="171"/>
                                        </p:tgtEl>
                                        <p:attrNameLst>
                                          <p:attrName>ppt_h</p:attrName>
                                        </p:attrNameLst>
                                      </p:cBhvr>
                                      <p:tavLst>
                                        <p:tav tm="0">
                                          <p:val>
                                            <p:str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173"/>
                                        </p:tgtEl>
                                        <p:attrNameLst>
                                          <p:attrName>style.visibility</p:attrName>
                                        </p:attrNameLst>
                                      </p:cBhvr>
                                      <p:to>
                                        <p:strVal val="visible"/>
                                      </p:to>
                                    </p:set>
                                    <p:animEffect transition="in" filter="wipe(down)">
                                      <p:cBhvr>
                                        <p:cTn id="18" dur="580">
                                          <p:stCondLst>
                                            <p:cond delay="0"/>
                                          </p:stCondLst>
                                        </p:cTn>
                                        <p:tgtEl>
                                          <p:spTgt spid="173"/>
                                        </p:tgtEl>
                                      </p:cBhvr>
                                    </p:animEffect>
                                    <p:anim calcmode="lin" valueType="num">
                                      <p:cBhvr>
                                        <p:cTn id="19" dur="1822" tmFilter="0,0; 0.14,0.36; 0.43,0.73; 0.71,0.91; 1.0,1.0">
                                          <p:stCondLst>
                                            <p:cond delay="0"/>
                                          </p:stCondLst>
                                        </p:cTn>
                                        <p:tgtEl>
                                          <p:spTgt spid="173"/>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73"/>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73"/>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73"/>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73"/>
                                        </p:tgtEl>
                                        <p:attrNameLst>
                                          <p:attrName>ppt_y</p:attrName>
                                        </p:attrNameLst>
                                      </p:cBhvr>
                                      <p:tavLst>
                                        <p:tav tm="0" fmla="#ppt_y-sin(pi*$)/81">
                                          <p:val>
                                            <p:fltVal val="0"/>
                                          </p:val>
                                        </p:tav>
                                        <p:tav tm="100000">
                                          <p:val>
                                            <p:fltVal val="1"/>
                                          </p:val>
                                        </p:tav>
                                      </p:tavLst>
                                    </p:anim>
                                    <p:animScale>
                                      <p:cBhvr>
                                        <p:cTn id="24" dur="26">
                                          <p:stCondLst>
                                            <p:cond delay="650"/>
                                          </p:stCondLst>
                                        </p:cTn>
                                        <p:tgtEl>
                                          <p:spTgt spid="173"/>
                                        </p:tgtEl>
                                      </p:cBhvr>
                                      <p:to x="100000" y="60000"/>
                                    </p:animScale>
                                    <p:animScale>
                                      <p:cBhvr>
                                        <p:cTn id="25" dur="166" decel="50000">
                                          <p:stCondLst>
                                            <p:cond delay="676"/>
                                          </p:stCondLst>
                                        </p:cTn>
                                        <p:tgtEl>
                                          <p:spTgt spid="173"/>
                                        </p:tgtEl>
                                      </p:cBhvr>
                                      <p:to x="100000" y="100000"/>
                                    </p:animScale>
                                    <p:animScale>
                                      <p:cBhvr>
                                        <p:cTn id="26" dur="26">
                                          <p:stCondLst>
                                            <p:cond delay="1312"/>
                                          </p:stCondLst>
                                        </p:cTn>
                                        <p:tgtEl>
                                          <p:spTgt spid="173"/>
                                        </p:tgtEl>
                                      </p:cBhvr>
                                      <p:to x="100000" y="80000"/>
                                    </p:animScale>
                                    <p:animScale>
                                      <p:cBhvr>
                                        <p:cTn id="27" dur="166" decel="50000">
                                          <p:stCondLst>
                                            <p:cond delay="1338"/>
                                          </p:stCondLst>
                                        </p:cTn>
                                        <p:tgtEl>
                                          <p:spTgt spid="173"/>
                                        </p:tgtEl>
                                      </p:cBhvr>
                                      <p:to x="100000" y="100000"/>
                                    </p:animScale>
                                    <p:animScale>
                                      <p:cBhvr>
                                        <p:cTn id="28" dur="26">
                                          <p:stCondLst>
                                            <p:cond delay="1642"/>
                                          </p:stCondLst>
                                        </p:cTn>
                                        <p:tgtEl>
                                          <p:spTgt spid="173"/>
                                        </p:tgtEl>
                                      </p:cBhvr>
                                      <p:to x="100000" y="90000"/>
                                    </p:animScale>
                                    <p:animScale>
                                      <p:cBhvr>
                                        <p:cTn id="29" dur="166" decel="50000">
                                          <p:stCondLst>
                                            <p:cond delay="1668"/>
                                          </p:stCondLst>
                                        </p:cTn>
                                        <p:tgtEl>
                                          <p:spTgt spid="173"/>
                                        </p:tgtEl>
                                      </p:cBhvr>
                                      <p:to x="100000" y="100000"/>
                                    </p:animScale>
                                    <p:animScale>
                                      <p:cBhvr>
                                        <p:cTn id="30" dur="26">
                                          <p:stCondLst>
                                            <p:cond delay="1808"/>
                                          </p:stCondLst>
                                        </p:cTn>
                                        <p:tgtEl>
                                          <p:spTgt spid="173"/>
                                        </p:tgtEl>
                                      </p:cBhvr>
                                      <p:to x="100000" y="95000"/>
                                    </p:animScale>
                                    <p:animScale>
                                      <p:cBhvr>
                                        <p:cTn id="31" dur="166" decel="50000">
                                          <p:stCondLst>
                                            <p:cond delay="1834"/>
                                          </p:stCondLst>
                                        </p:cTn>
                                        <p:tgtEl>
                                          <p:spTgt spid="17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990600" y="895350"/>
            <a:ext cx="7010400" cy="2971800"/>
          </a:xfrm>
          <a:prstGeom prst="wedgeRectCallout">
            <a:avLst/>
          </a:prstGeom>
          <a:gradFill flip="none" rotWithShape="1">
            <a:gsLst>
              <a:gs pos="0">
                <a:srgbClr val="F193E4">
                  <a:tint val="66000"/>
                  <a:satMod val="160000"/>
                </a:srgbClr>
              </a:gs>
              <a:gs pos="50000">
                <a:srgbClr val="F193E4">
                  <a:tint val="44500"/>
                  <a:satMod val="160000"/>
                </a:srgbClr>
              </a:gs>
              <a:gs pos="100000">
                <a:srgbClr val="F193E4">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smtClean="0"/>
              <a:t>2. </a:t>
            </a:r>
            <a:r>
              <a:rPr lang="en-US" dirty="0" err="1" smtClean="0"/>
              <a:t>Apakah</a:t>
            </a:r>
            <a:r>
              <a:rPr lang="en-US" dirty="0" smtClean="0"/>
              <a:t> yang </a:t>
            </a:r>
            <a:r>
              <a:rPr lang="en-US" dirty="0" err="1" smtClean="0"/>
              <a:t>dimaksudkan</a:t>
            </a:r>
            <a:r>
              <a:rPr lang="en-US" dirty="0" smtClean="0"/>
              <a:t> </a:t>
            </a:r>
            <a:r>
              <a:rPr lang="en-US" dirty="0" err="1" smtClean="0"/>
              <a:t>dengan</a:t>
            </a:r>
            <a:r>
              <a:rPr lang="en-US" dirty="0" smtClean="0"/>
              <a:t> ICT ?</a:t>
            </a:r>
          </a:p>
          <a:p>
            <a:pPr algn="just"/>
            <a:endParaRPr lang="en-US" dirty="0" smtClean="0"/>
          </a:p>
          <a:p>
            <a:pPr algn="just"/>
            <a:r>
              <a:rPr lang="en-US" dirty="0"/>
              <a:t> </a:t>
            </a:r>
            <a:r>
              <a:rPr lang="en-US" dirty="0" smtClean="0"/>
              <a:t> A.     Intelligent and Communication Technology</a:t>
            </a:r>
          </a:p>
          <a:p>
            <a:pPr algn="just"/>
            <a:r>
              <a:rPr lang="en-US" dirty="0" smtClean="0"/>
              <a:t>  B.     Information and Communication Technology</a:t>
            </a:r>
          </a:p>
          <a:p>
            <a:pPr algn="just"/>
            <a:r>
              <a:rPr lang="en-US" dirty="0" smtClean="0"/>
              <a:t>  C.     Information and Competition Technology</a:t>
            </a:r>
          </a:p>
          <a:p>
            <a:pPr algn="just"/>
            <a:r>
              <a:rPr lang="en-US" dirty="0" smtClean="0"/>
              <a:t>  D.     Individual and Competition Technology</a:t>
            </a:r>
            <a:endParaRPr lang="en-US" dirty="0"/>
          </a:p>
        </p:txBody>
      </p:sp>
      <p:sp>
        <p:nvSpPr>
          <p:cNvPr id="3" name="Rectangle 2"/>
          <p:cNvSpPr/>
          <p:nvPr/>
        </p:nvSpPr>
        <p:spPr>
          <a:xfrm>
            <a:off x="8534400" y="4552950"/>
            <a:ext cx="5334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lumMod val="50000"/>
                  </a:schemeClr>
                </a:solidFill>
              </a:rPr>
              <a:t>B</a:t>
            </a:r>
            <a:endParaRPr lang="en-US" sz="2400" b="1" dirty="0">
              <a:solidFill>
                <a:schemeClr val="bg1">
                  <a:lumMod val="50000"/>
                </a:schemeClr>
              </a:solidFill>
            </a:endParaRPr>
          </a:p>
        </p:txBody>
      </p:sp>
    </p:spTree>
    <p:extLst>
      <p:ext uri="{BB962C8B-B14F-4D97-AF65-F5344CB8AC3E}">
        <p14:creationId xmlns:p14="http://schemas.microsoft.com/office/powerpoint/2010/main" val="33864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p:nvPr/>
        </p:nvSpPr>
        <p:spPr>
          <a:xfrm>
            <a:off x="605650" y="712525"/>
            <a:ext cx="7861500" cy="3598199"/>
          </a:xfrm>
          <a:prstGeom prst="wedgeRoundRectCallout">
            <a:avLst>
              <a:gd name="adj1" fmla="val -20833"/>
              <a:gd name="adj2" fmla="val 62500"/>
              <a:gd name="adj3" fmla="val 0"/>
            </a:avLst>
          </a:prstGeom>
          <a:gradFill flip="none" rotWithShape="1">
            <a:gsLst>
              <a:gs pos="0">
                <a:schemeClr val="accent5">
                  <a:lumMod val="20000"/>
                  <a:lumOff val="80000"/>
                  <a:shade val="30000"/>
                  <a:satMod val="115000"/>
                </a:schemeClr>
              </a:gs>
              <a:gs pos="50000">
                <a:schemeClr val="accent5">
                  <a:lumMod val="20000"/>
                  <a:lumOff val="80000"/>
                  <a:shade val="67500"/>
                  <a:satMod val="115000"/>
                </a:schemeClr>
              </a:gs>
              <a:gs pos="100000">
                <a:schemeClr val="accent5">
                  <a:lumMod val="20000"/>
                  <a:lumOff val="80000"/>
                  <a:shade val="100000"/>
                  <a:satMod val="115000"/>
                </a:schemeClr>
              </a:gs>
            </a:gsLst>
            <a:path path="circle">
              <a:fillToRect l="100000" b="100000"/>
            </a:path>
            <a:tileRect t="-100000" r="-100000"/>
          </a:gra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rtl="0">
              <a:spcBef>
                <a:spcPts val="0"/>
              </a:spcBef>
              <a:buNone/>
            </a:pPr>
            <a:r>
              <a:rPr lang="en-GB" dirty="0"/>
              <a:t>3</a:t>
            </a:r>
            <a:r>
              <a:rPr lang="en-GB" dirty="0" smtClean="0"/>
              <a:t>.  </a:t>
            </a:r>
            <a:r>
              <a:rPr lang="en-GB" dirty="0" err="1"/>
              <a:t>Kemahiran</a:t>
            </a:r>
            <a:r>
              <a:rPr lang="en-GB" dirty="0"/>
              <a:t> </a:t>
            </a:r>
            <a:r>
              <a:rPr lang="en-GB" dirty="0" err="1"/>
              <a:t>berfikir</a:t>
            </a:r>
            <a:r>
              <a:rPr lang="en-GB" dirty="0"/>
              <a:t> </a:t>
            </a:r>
            <a:r>
              <a:rPr lang="en-GB" dirty="0" err="1"/>
              <a:t>dalam</a:t>
            </a:r>
            <a:r>
              <a:rPr lang="en-GB" dirty="0"/>
              <a:t> ICT </a:t>
            </a:r>
            <a:r>
              <a:rPr lang="en-GB" dirty="0" err="1"/>
              <a:t>boleh</a:t>
            </a:r>
            <a:r>
              <a:rPr lang="en-GB" dirty="0"/>
              <a:t> </a:t>
            </a:r>
            <a:r>
              <a:rPr lang="en-GB" dirty="0" err="1"/>
              <a:t>dibahagikan</a:t>
            </a:r>
            <a:r>
              <a:rPr lang="en-GB" dirty="0"/>
              <a:t> </a:t>
            </a:r>
            <a:r>
              <a:rPr lang="en-GB" dirty="0" err="1"/>
              <a:t>kepada</a:t>
            </a:r>
            <a:r>
              <a:rPr lang="en-GB" dirty="0"/>
              <a:t> </a:t>
            </a:r>
            <a:r>
              <a:rPr lang="en-GB" dirty="0" err="1"/>
              <a:t>dua</a:t>
            </a:r>
            <a:r>
              <a:rPr lang="en-GB" dirty="0"/>
              <a:t> </a:t>
            </a:r>
            <a:r>
              <a:rPr lang="en-GB" dirty="0" err="1"/>
              <a:t>bahagian</a:t>
            </a:r>
            <a:r>
              <a:rPr lang="en-GB" dirty="0"/>
              <a:t> </a:t>
            </a:r>
            <a:r>
              <a:rPr lang="en-GB" dirty="0" err="1"/>
              <a:t>iaitu</a:t>
            </a:r>
            <a:r>
              <a:rPr lang="en-GB" dirty="0"/>
              <a:t> </a:t>
            </a:r>
            <a:r>
              <a:rPr lang="en-GB" dirty="0" err="1"/>
              <a:t>berfikir</a:t>
            </a:r>
            <a:r>
              <a:rPr lang="en-GB" dirty="0"/>
              <a:t> </a:t>
            </a:r>
            <a:r>
              <a:rPr lang="en-GB" dirty="0" err="1"/>
              <a:t>secara</a:t>
            </a:r>
            <a:r>
              <a:rPr lang="en-GB" dirty="0"/>
              <a:t> </a:t>
            </a:r>
            <a:r>
              <a:rPr lang="en-GB" b="1" dirty="0" err="1"/>
              <a:t>kritis</a:t>
            </a:r>
            <a:r>
              <a:rPr lang="en-GB" dirty="0"/>
              <a:t> </a:t>
            </a:r>
            <a:r>
              <a:rPr lang="en-GB" dirty="0" err="1"/>
              <a:t>dan</a:t>
            </a:r>
            <a:r>
              <a:rPr lang="en-GB" dirty="0"/>
              <a:t> </a:t>
            </a:r>
            <a:r>
              <a:rPr lang="en-GB" dirty="0" err="1"/>
              <a:t>berfikir</a:t>
            </a:r>
            <a:r>
              <a:rPr lang="en-GB" dirty="0"/>
              <a:t> </a:t>
            </a:r>
            <a:r>
              <a:rPr lang="en-GB" dirty="0" err="1"/>
              <a:t>secara</a:t>
            </a:r>
            <a:r>
              <a:rPr lang="en-GB" dirty="0"/>
              <a:t> </a:t>
            </a:r>
            <a:r>
              <a:rPr lang="en-GB" b="1" dirty="0" err="1"/>
              <a:t>kreatif</a:t>
            </a:r>
            <a:r>
              <a:rPr lang="en-GB" dirty="0"/>
              <a:t>. </a:t>
            </a:r>
            <a:r>
              <a:rPr lang="en-GB" dirty="0" err="1" smtClean="0"/>
              <a:t>Penyataan</a:t>
            </a:r>
            <a:r>
              <a:rPr lang="en-GB" dirty="0" smtClean="0"/>
              <a:t> </a:t>
            </a:r>
            <a:r>
              <a:rPr lang="en-GB" dirty="0"/>
              <a:t>di </a:t>
            </a:r>
            <a:r>
              <a:rPr lang="en-GB" dirty="0" err="1"/>
              <a:t>bawah</a:t>
            </a:r>
            <a:r>
              <a:rPr lang="en-GB" dirty="0"/>
              <a:t> </a:t>
            </a:r>
            <a:r>
              <a:rPr lang="en-GB" dirty="0" err="1"/>
              <a:t>merupakan</a:t>
            </a:r>
            <a:r>
              <a:rPr lang="en-GB" dirty="0"/>
              <a:t> </a:t>
            </a:r>
            <a:r>
              <a:rPr lang="en-GB" dirty="0" err="1"/>
              <a:t>contoh-contoh</a:t>
            </a:r>
            <a:r>
              <a:rPr lang="en-GB" dirty="0"/>
              <a:t> </a:t>
            </a:r>
            <a:r>
              <a:rPr lang="en-GB" dirty="0" err="1"/>
              <a:t>berfikir</a:t>
            </a:r>
            <a:r>
              <a:rPr lang="en-GB" dirty="0"/>
              <a:t> </a:t>
            </a:r>
            <a:r>
              <a:rPr lang="en-GB" dirty="0" err="1"/>
              <a:t>secara</a:t>
            </a:r>
            <a:r>
              <a:rPr lang="en-GB" dirty="0"/>
              <a:t> </a:t>
            </a:r>
            <a:r>
              <a:rPr lang="en-GB" dirty="0" err="1"/>
              <a:t>kritis</a:t>
            </a:r>
            <a:r>
              <a:rPr lang="en-GB" dirty="0"/>
              <a:t> </a:t>
            </a:r>
            <a:r>
              <a:rPr lang="en-GB" b="1" dirty="0" err="1"/>
              <a:t>kecuali</a:t>
            </a:r>
            <a:r>
              <a:rPr lang="en-GB" dirty="0"/>
              <a:t> …</a:t>
            </a:r>
          </a:p>
          <a:p>
            <a:pPr rtl="0">
              <a:spcBef>
                <a:spcPts val="0"/>
              </a:spcBef>
              <a:buNone/>
            </a:pPr>
            <a:endParaRPr dirty="0"/>
          </a:p>
          <a:p>
            <a:pPr marL="457200" lvl="0" indent="-228600" rtl="0">
              <a:spcBef>
                <a:spcPts val="0"/>
              </a:spcBef>
              <a:buAutoNum type="alphaUcPeriod"/>
            </a:pPr>
            <a:r>
              <a:rPr lang="en-GB" dirty="0" err="1"/>
              <a:t>Membanding</a:t>
            </a:r>
            <a:r>
              <a:rPr lang="en-GB" dirty="0"/>
              <a:t> </a:t>
            </a:r>
            <a:r>
              <a:rPr lang="en-GB" dirty="0" err="1"/>
              <a:t>dan</a:t>
            </a:r>
            <a:r>
              <a:rPr lang="en-GB" dirty="0"/>
              <a:t> </a:t>
            </a:r>
            <a:r>
              <a:rPr lang="en-GB" dirty="0" err="1"/>
              <a:t>membeza</a:t>
            </a:r>
            <a:r>
              <a:rPr lang="en-GB" dirty="0"/>
              <a:t>.</a:t>
            </a:r>
          </a:p>
          <a:p>
            <a:pPr marL="457200" lvl="0" indent="-228600" rtl="0">
              <a:spcBef>
                <a:spcPts val="0"/>
              </a:spcBef>
              <a:buAutoNum type="alphaUcPeriod"/>
            </a:pPr>
            <a:r>
              <a:rPr lang="en-GB" dirty="0" err="1"/>
              <a:t>Membuat</a:t>
            </a:r>
            <a:r>
              <a:rPr lang="en-GB" dirty="0"/>
              <a:t> </a:t>
            </a:r>
            <a:r>
              <a:rPr lang="en-GB" dirty="0" err="1"/>
              <a:t>ramalan</a:t>
            </a:r>
            <a:r>
              <a:rPr lang="en-GB" dirty="0"/>
              <a:t> </a:t>
            </a:r>
            <a:r>
              <a:rPr lang="en-GB" dirty="0" err="1"/>
              <a:t>dan</a:t>
            </a:r>
            <a:r>
              <a:rPr lang="en-GB" dirty="0"/>
              <a:t> </a:t>
            </a:r>
            <a:r>
              <a:rPr lang="en-GB" dirty="0" err="1"/>
              <a:t>inferens</a:t>
            </a:r>
            <a:r>
              <a:rPr lang="en-GB" dirty="0"/>
              <a:t>.</a:t>
            </a:r>
          </a:p>
          <a:p>
            <a:pPr marL="457200" lvl="0" indent="-228600" rtl="0">
              <a:spcBef>
                <a:spcPts val="0"/>
              </a:spcBef>
              <a:buAutoNum type="alphaUcPeriod"/>
            </a:pPr>
            <a:r>
              <a:rPr lang="en-GB" dirty="0" err="1"/>
              <a:t>Menjana</a:t>
            </a:r>
            <a:r>
              <a:rPr lang="en-GB" dirty="0"/>
              <a:t> </a:t>
            </a:r>
            <a:r>
              <a:rPr lang="en-GB" dirty="0" err="1"/>
              <a:t>dan</a:t>
            </a:r>
            <a:r>
              <a:rPr lang="en-GB" dirty="0"/>
              <a:t> </a:t>
            </a:r>
            <a:r>
              <a:rPr lang="en-GB" dirty="0" err="1"/>
              <a:t>menghasilkan</a:t>
            </a:r>
            <a:r>
              <a:rPr lang="en-GB" dirty="0"/>
              <a:t> idea </a:t>
            </a:r>
            <a:r>
              <a:rPr lang="en-GB" dirty="0" err="1"/>
              <a:t>baru</a:t>
            </a:r>
            <a:r>
              <a:rPr lang="en-GB" dirty="0"/>
              <a:t>.</a:t>
            </a:r>
          </a:p>
          <a:p>
            <a:pPr marL="457200" lvl="0" indent="-228600">
              <a:spcBef>
                <a:spcPts val="0"/>
              </a:spcBef>
              <a:buAutoNum type="alphaUcPeriod"/>
            </a:pPr>
            <a:r>
              <a:rPr lang="en-GB" dirty="0" err="1"/>
              <a:t>M</a:t>
            </a:r>
            <a:r>
              <a:rPr lang="en-GB" dirty="0" err="1" smtClean="0"/>
              <a:t>embuat</a:t>
            </a:r>
            <a:r>
              <a:rPr lang="en-GB" dirty="0" smtClean="0"/>
              <a:t> </a:t>
            </a:r>
            <a:r>
              <a:rPr lang="en-GB" dirty="0" err="1"/>
              <a:t>kategori</a:t>
            </a:r>
            <a:r>
              <a:rPr lang="en-GB" dirty="0"/>
              <a:t>.</a:t>
            </a:r>
          </a:p>
        </p:txBody>
      </p:sp>
      <p:sp>
        <p:nvSpPr>
          <p:cNvPr id="179" name="Shape 179"/>
          <p:cNvSpPr txBox="1"/>
          <p:nvPr/>
        </p:nvSpPr>
        <p:spPr>
          <a:xfrm>
            <a:off x="8441050" y="4598100"/>
            <a:ext cx="637799" cy="469799"/>
          </a:xfrm>
          <a:prstGeom prst="rect">
            <a:avLst/>
          </a:prstGeom>
          <a:solidFill>
            <a:srgbClr val="CC0000"/>
          </a:solidFill>
          <a:ln>
            <a:noFill/>
          </a:ln>
        </p:spPr>
        <p:txBody>
          <a:bodyPr lIns="91425" tIns="91425" rIns="91425" bIns="91425" anchor="t" anchorCtr="0">
            <a:noAutofit/>
          </a:bodyPr>
          <a:lstStyle/>
          <a:p>
            <a:pPr algn="ctr">
              <a:spcBef>
                <a:spcPts val="0"/>
              </a:spcBef>
              <a:buNone/>
            </a:pPr>
            <a:r>
              <a:rPr lang="en-GB" sz="2400" b="1"/>
              <a:t>C</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78"/>
                                        </p:tgtEl>
                                        <p:attrNameLst>
                                          <p:attrName>style.visibility</p:attrName>
                                        </p:attrNameLst>
                                      </p:cBhvr>
                                      <p:to>
                                        <p:strVal val="visible"/>
                                      </p:to>
                                    </p:set>
                                    <p:anim calcmode="lin" valueType="num">
                                      <p:cBhvr additive="base">
                                        <p:cTn id="7" dur="1000"/>
                                        <p:tgtEl>
                                          <p:spTgt spid="178"/>
                                        </p:tgtEl>
                                        <p:attrNameLst>
                                          <p:attrName>ppt_w</p:attrName>
                                        </p:attrNameLst>
                                      </p:cBhvr>
                                      <p:tavLst>
                                        <p:tav tm="0">
                                          <p:val>
                                            <p:strVal val="0"/>
                                          </p:val>
                                        </p:tav>
                                        <p:tav tm="100000">
                                          <p:val>
                                            <p:strVal val="#ppt_w"/>
                                          </p:val>
                                        </p:tav>
                                      </p:tavLst>
                                    </p:anim>
                                    <p:anim calcmode="lin" valueType="num">
                                      <p:cBhvr additive="base">
                                        <p:cTn id="8" dur="1000"/>
                                        <p:tgtEl>
                                          <p:spTgt spid="178"/>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79"/>
                                        </p:tgtEl>
                                        <p:attrNameLst>
                                          <p:attrName>style.visibility</p:attrName>
                                        </p:attrNameLst>
                                      </p:cBhvr>
                                      <p:to>
                                        <p:strVal val="visible"/>
                                      </p:to>
                                    </p:set>
                                    <p:animEffect transition="in" filter="wipe(down)">
                                      <p:cBhvr>
                                        <p:cTn id="13" dur="580">
                                          <p:stCondLst>
                                            <p:cond delay="0"/>
                                          </p:stCondLst>
                                        </p:cTn>
                                        <p:tgtEl>
                                          <p:spTgt spid="179"/>
                                        </p:tgtEl>
                                      </p:cBhvr>
                                    </p:animEffect>
                                    <p:anim calcmode="lin" valueType="num">
                                      <p:cBhvr>
                                        <p:cTn id="14" dur="1822" tmFilter="0,0; 0.14,0.36; 0.43,0.73; 0.71,0.91; 1.0,1.0">
                                          <p:stCondLst>
                                            <p:cond delay="0"/>
                                          </p:stCondLst>
                                        </p:cTn>
                                        <p:tgtEl>
                                          <p:spTgt spid="17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7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7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7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79"/>
                                        </p:tgtEl>
                                        <p:attrNameLst>
                                          <p:attrName>ppt_y</p:attrName>
                                        </p:attrNameLst>
                                      </p:cBhvr>
                                      <p:tavLst>
                                        <p:tav tm="0" fmla="#ppt_y-sin(pi*$)/81">
                                          <p:val>
                                            <p:fltVal val="0"/>
                                          </p:val>
                                        </p:tav>
                                        <p:tav tm="100000">
                                          <p:val>
                                            <p:fltVal val="1"/>
                                          </p:val>
                                        </p:tav>
                                      </p:tavLst>
                                    </p:anim>
                                    <p:animScale>
                                      <p:cBhvr>
                                        <p:cTn id="19" dur="26">
                                          <p:stCondLst>
                                            <p:cond delay="650"/>
                                          </p:stCondLst>
                                        </p:cTn>
                                        <p:tgtEl>
                                          <p:spTgt spid="179"/>
                                        </p:tgtEl>
                                      </p:cBhvr>
                                      <p:to x="100000" y="60000"/>
                                    </p:animScale>
                                    <p:animScale>
                                      <p:cBhvr>
                                        <p:cTn id="20" dur="166" decel="50000">
                                          <p:stCondLst>
                                            <p:cond delay="676"/>
                                          </p:stCondLst>
                                        </p:cTn>
                                        <p:tgtEl>
                                          <p:spTgt spid="179"/>
                                        </p:tgtEl>
                                      </p:cBhvr>
                                      <p:to x="100000" y="100000"/>
                                    </p:animScale>
                                    <p:animScale>
                                      <p:cBhvr>
                                        <p:cTn id="21" dur="26">
                                          <p:stCondLst>
                                            <p:cond delay="1312"/>
                                          </p:stCondLst>
                                        </p:cTn>
                                        <p:tgtEl>
                                          <p:spTgt spid="179"/>
                                        </p:tgtEl>
                                      </p:cBhvr>
                                      <p:to x="100000" y="80000"/>
                                    </p:animScale>
                                    <p:animScale>
                                      <p:cBhvr>
                                        <p:cTn id="22" dur="166" decel="50000">
                                          <p:stCondLst>
                                            <p:cond delay="1338"/>
                                          </p:stCondLst>
                                        </p:cTn>
                                        <p:tgtEl>
                                          <p:spTgt spid="179"/>
                                        </p:tgtEl>
                                      </p:cBhvr>
                                      <p:to x="100000" y="100000"/>
                                    </p:animScale>
                                    <p:animScale>
                                      <p:cBhvr>
                                        <p:cTn id="23" dur="26">
                                          <p:stCondLst>
                                            <p:cond delay="1642"/>
                                          </p:stCondLst>
                                        </p:cTn>
                                        <p:tgtEl>
                                          <p:spTgt spid="179"/>
                                        </p:tgtEl>
                                      </p:cBhvr>
                                      <p:to x="100000" y="90000"/>
                                    </p:animScale>
                                    <p:animScale>
                                      <p:cBhvr>
                                        <p:cTn id="24" dur="166" decel="50000">
                                          <p:stCondLst>
                                            <p:cond delay="1668"/>
                                          </p:stCondLst>
                                        </p:cTn>
                                        <p:tgtEl>
                                          <p:spTgt spid="179"/>
                                        </p:tgtEl>
                                      </p:cBhvr>
                                      <p:to x="100000" y="100000"/>
                                    </p:animScale>
                                    <p:animScale>
                                      <p:cBhvr>
                                        <p:cTn id="25" dur="26">
                                          <p:stCondLst>
                                            <p:cond delay="1808"/>
                                          </p:stCondLst>
                                        </p:cTn>
                                        <p:tgtEl>
                                          <p:spTgt spid="179"/>
                                        </p:tgtEl>
                                      </p:cBhvr>
                                      <p:to x="100000" y="95000"/>
                                    </p:animScale>
                                    <p:animScale>
                                      <p:cBhvr>
                                        <p:cTn id="26" dur="166" decel="50000">
                                          <p:stCondLst>
                                            <p:cond delay="1834"/>
                                          </p:stCondLst>
                                        </p:cTn>
                                        <p:tgtEl>
                                          <p:spTgt spid="17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990600" y="819150"/>
            <a:ext cx="7086600" cy="3048000"/>
          </a:xfrm>
          <a:prstGeom prst="wedgeRectCallout">
            <a:avLst/>
          </a:prstGeom>
          <a:gradFill flip="none" rotWithShape="1">
            <a:gsLst>
              <a:gs pos="0">
                <a:srgbClr val="97AFF3">
                  <a:tint val="66000"/>
                  <a:satMod val="160000"/>
                </a:srgbClr>
              </a:gs>
              <a:gs pos="50000">
                <a:srgbClr val="97AFF3">
                  <a:tint val="44500"/>
                  <a:satMod val="160000"/>
                </a:srgbClr>
              </a:gs>
              <a:gs pos="100000">
                <a:srgbClr val="97AFF3">
                  <a:tint val="23500"/>
                  <a:satMod val="160000"/>
                </a:srgb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4.  </a:t>
            </a:r>
            <a:r>
              <a:rPr lang="en-US" dirty="0" err="1" smtClean="0"/>
              <a:t>Penyataan</a:t>
            </a:r>
            <a:r>
              <a:rPr lang="en-US" dirty="0" smtClean="0"/>
              <a:t> </a:t>
            </a:r>
            <a:r>
              <a:rPr lang="en-US" dirty="0" err="1" smtClean="0"/>
              <a:t>berikut</a:t>
            </a:r>
            <a:r>
              <a:rPr lang="en-US" dirty="0" smtClean="0"/>
              <a:t> </a:t>
            </a:r>
            <a:r>
              <a:rPr lang="en-US" dirty="0" err="1" smtClean="0"/>
              <a:t>merupakan</a:t>
            </a:r>
            <a:r>
              <a:rPr lang="en-US" dirty="0" smtClean="0"/>
              <a:t> </a:t>
            </a:r>
            <a:r>
              <a:rPr lang="en-US" dirty="0" err="1" smtClean="0"/>
              <a:t>kemahiran</a:t>
            </a:r>
            <a:r>
              <a:rPr lang="en-US" dirty="0" smtClean="0"/>
              <a:t> </a:t>
            </a:r>
            <a:r>
              <a:rPr lang="en-US" dirty="0" err="1" smtClean="0"/>
              <a:t>berfikir</a:t>
            </a:r>
            <a:r>
              <a:rPr lang="en-US" dirty="0" smtClean="0"/>
              <a:t> </a:t>
            </a:r>
            <a:r>
              <a:rPr lang="en-US" dirty="0" err="1" smtClean="0"/>
              <a:t>dalam</a:t>
            </a:r>
            <a:r>
              <a:rPr lang="en-US" dirty="0" smtClean="0"/>
              <a:t> ICT </a:t>
            </a:r>
            <a:r>
              <a:rPr lang="en-US" b="1" dirty="0" err="1" smtClean="0"/>
              <a:t>kecuali</a:t>
            </a:r>
            <a:r>
              <a:rPr lang="en-US" dirty="0" smtClean="0"/>
              <a:t> …</a:t>
            </a:r>
          </a:p>
          <a:p>
            <a:endParaRPr lang="en-US" dirty="0" smtClean="0"/>
          </a:p>
          <a:p>
            <a:pPr lvl="1" algn="just"/>
            <a:r>
              <a:rPr lang="en-US" dirty="0" smtClean="0"/>
              <a:t>      A.    </a:t>
            </a:r>
            <a:r>
              <a:rPr lang="en-US" dirty="0" err="1" smtClean="0"/>
              <a:t>Tidak</a:t>
            </a:r>
            <a:r>
              <a:rPr lang="en-US" dirty="0" smtClean="0"/>
              <a:t> </a:t>
            </a:r>
            <a:r>
              <a:rPr lang="en-US" dirty="0" err="1" smtClean="0"/>
              <a:t>mempunyai</a:t>
            </a:r>
            <a:r>
              <a:rPr lang="en-US" dirty="0" smtClean="0"/>
              <a:t> </a:t>
            </a:r>
            <a:r>
              <a:rPr lang="en-US" dirty="0" err="1" smtClean="0"/>
              <a:t>kemahiran</a:t>
            </a:r>
            <a:r>
              <a:rPr lang="en-US" dirty="0" smtClean="0"/>
              <a:t> </a:t>
            </a:r>
            <a:r>
              <a:rPr lang="en-US" dirty="0" err="1" smtClean="0"/>
              <a:t>komunikasi</a:t>
            </a:r>
            <a:r>
              <a:rPr lang="en-US" dirty="0" smtClean="0"/>
              <a:t> yang </a:t>
            </a:r>
            <a:r>
              <a:rPr lang="en-US" dirty="0" err="1" smtClean="0"/>
              <a:t>baik</a:t>
            </a:r>
            <a:r>
              <a:rPr lang="en-US" dirty="0" smtClean="0"/>
              <a:t>.</a:t>
            </a:r>
          </a:p>
          <a:p>
            <a:pPr lvl="1" algn="just"/>
            <a:r>
              <a:rPr lang="en-US" dirty="0" smtClean="0"/>
              <a:t>      B.    </a:t>
            </a:r>
            <a:r>
              <a:rPr lang="en-US" dirty="0" err="1" smtClean="0"/>
              <a:t>Memudahkan</a:t>
            </a:r>
            <a:r>
              <a:rPr lang="en-US" dirty="0" smtClean="0"/>
              <a:t> </a:t>
            </a:r>
            <a:r>
              <a:rPr lang="en-US" dirty="0" err="1" smtClean="0"/>
              <a:t>sesi</a:t>
            </a:r>
            <a:r>
              <a:rPr lang="en-US" dirty="0" smtClean="0"/>
              <a:t> </a:t>
            </a:r>
            <a:r>
              <a:rPr lang="en-US" dirty="0" err="1" smtClean="0"/>
              <a:t>pembelajaran</a:t>
            </a:r>
            <a:r>
              <a:rPr lang="en-US" dirty="0" smtClean="0"/>
              <a:t> </a:t>
            </a:r>
            <a:r>
              <a:rPr lang="en-US" dirty="0" err="1" smtClean="0"/>
              <a:t>dan</a:t>
            </a:r>
            <a:r>
              <a:rPr lang="en-US" dirty="0" smtClean="0"/>
              <a:t> </a:t>
            </a:r>
            <a:r>
              <a:rPr lang="en-US" dirty="0" err="1" smtClean="0"/>
              <a:t>pengajaran</a:t>
            </a:r>
            <a:r>
              <a:rPr lang="en-US" dirty="0" smtClean="0"/>
              <a:t>.</a:t>
            </a:r>
          </a:p>
          <a:p>
            <a:pPr lvl="1" algn="just"/>
            <a:r>
              <a:rPr lang="en-US" dirty="0" smtClean="0"/>
              <a:t>      C.    </a:t>
            </a:r>
            <a:r>
              <a:rPr lang="en-US" dirty="0" err="1" smtClean="0"/>
              <a:t>Dapat</a:t>
            </a:r>
            <a:r>
              <a:rPr lang="en-US" dirty="0" smtClean="0"/>
              <a:t> </a:t>
            </a:r>
            <a:r>
              <a:rPr lang="en-US" dirty="0" err="1" smtClean="0"/>
              <a:t>berfikir</a:t>
            </a:r>
            <a:r>
              <a:rPr lang="en-US" dirty="0" smtClean="0"/>
              <a:t> </a:t>
            </a:r>
            <a:r>
              <a:rPr lang="en-US" dirty="0" err="1" smtClean="0"/>
              <a:t>dengan</a:t>
            </a:r>
            <a:r>
              <a:rPr lang="en-US" dirty="0" smtClean="0"/>
              <a:t> </a:t>
            </a:r>
            <a:r>
              <a:rPr lang="en-US" dirty="0" err="1" smtClean="0"/>
              <a:t>lebih</a:t>
            </a:r>
            <a:r>
              <a:rPr lang="en-US" dirty="0" smtClean="0"/>
              <a:t> </a:t>
            </a:r>
            <a:r>
              <a:rPr lang="en-US" dirty="0" err="1" smtClean="0"/>
              <a:t>matang</a:t>
            </a:r>
            <a:r>
              <a:rPr lang="en-US" dirty="0" smtClean="0"/>
              <a:t> </a:t>
            </a:r>
            <a:r>
              <a:rPr lang="en-US" dirty="0" err="1" smtClean="0"/>
              <a:t>dan</a:t>
            </a:r>
            <a:r>
              <a:rPr lang="en-US" dirty="0" smtClean="0"/>
              <a:t> </a:t>
            </a:r>
            <a:r>
              <a:rPr lang="en-US" dirty="0" err="1" smtClean="0"/>
              <a:t>berhemah</a:t>
            </a:r>
            <a:r>
              <a:rPr lang="en-US" dirty="0" smtClean="0"/>
              <a:t>.</a:t>
            </a:r>
          </a:p>
          <a:p>
            <a:pPr lvl="1" algn="just"/>
            <a:r>
              <a:rPr lang="en-US" dirty="0" smtClean="0"/>
              <a:t>      D.    </a:t>
            </a:r>
            <a:r>
              <a:rPr lang="en-US" dirty="0" err="1" smtClean="0"/>
              <a:t>Meningkatkan</a:t>
            </a:r>
            <a:r>
              <a:rPr lang="en-US" dirty="0" smtClean="0"/>
              <a:t> </a:t>
            </a:r>
            <a:r>
              <a:rPr lang="en-US" dirty="0" err="1" smtClean="0"/>
              <a:t>prestasi</a:t>
            </a:r>
            <a:r>
              <a:rPr lang="en-US" dirty="0" smtClean="0"/>
              <a:t> </a:t>
            </a:r>
            <a:r>
              <a:rPr lang="en-US" dirty="0" err="1" smtClean="0"/>
              <a:t>kerja</a:t>
            </a:r>
            <a:r>
              <a:rPr lang="en-US" dirty="0" smtClean="0"/>
              <a:t>.</a:t>
            </a:r>
            <a:endParaRPr lang="en-US" dirty="0"/>
          </a:p>
        </p:txBody>
      </p:sp>
      <p:sp>
        <p:nvSpPr>
          <p:cNvPr id="3" name="Rectangle 2"/>
          <p:cNvSpPr/>
          <p:nvPr/>
        </p:nvSpPr>
        <p:spPr>
          <a:xfrm>
            <a:off x="8534400" y="4552950"/>
            <a:ext cx="5334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lumMod val="50000"/>
                  </a:schemeClr>
                </a:solidFill>
              </a:rPr>
              <a:t>A</a:t>
            </a:r>
            <a:endParaRPr lang="en-US" sz="2400" b="1" dirty="0">
              <a:solidFill>
                <a:schemeClr val="bg1">
                  <a:lumMod val="50000"/>
                </a:schemeClr>
              </a:solidFill>
            </a:endParaRPr>
          </a:p>
        </p:txBody>
      </p:sp>
    </p:spTree>
    <p:extLst>
      <p:ext uri="{BB962C8B-B14F-4D97-AF65-F5344CB8AC3E}">
        <p14:creationId xmlns:p14="http://schemas.microsoft.com/office/powerpoint/2010/main" val="302584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80">
                                          <p:stCondLst>
                                            <p:cond delay="0"/>
                                          </p:stCondLst>
                                        </p:cTn>
                                        <p:tgtEl>
                                          <p:spTgt spid="3"/>
                                        </p:tgtEl>
                                      </p:cBhvr>
                                    </p:animEffect>
                                    <p:anim calcmode="lin" valueType="num">
                                      <p:cBhvr>
                                        <p:cTn id="13"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gtEl>
                                      </p:cBhvr>
                                      <p:to x="100000" y="60000"/>
                                    </p:animScale>
                                    <p:animScale>
                                      <p:cBhvr>
                                        <p:cTn id="19" dur="166" decel="50000">
                                          <p:stCondLst>
                                            <p:cond delay="676"/>
                                          </p:stCondLst>
                                        </p:cTn>
                                        <p:tgtEl>
                                          <p:spTgt spid="3"/>
                                        </p:tgtEl>
                                      </p:cBhvr>
                                      <p:to x="100000" y="100000"/>
                                    </p:animScale>
                                    <p:animScale>
                                      <p:cBhvr>
                                        <p:cTn id="20" dur="26">
                                          <p:stCondLst>
                                            <p:cond delay="1312"/>
                                          </p:stCondLst>
                                        </p:cTn>
                                        <p:tgtEl>
                                          <p:spTgt spid="3"/>
                                        </p:tgtEl>
                                      </p:cBhvr>
                                      <p:to x="100000" y="80000"/>
                                    </p:animScale>
                                    <p:animScale>
                                      <p:cBhvr>
                                        <p:cTn id="21" dur="166" decel="50000">
                                          <p:stCondLst>
                                            <p:cond delay="1338"/>
                                          </p:stCondLst>
                                        </p:cTn>
                                        <p:tgtEl>
                                          <p:spTgt spid="3"/>
                                        </p:tgtEl>
                                      </p:cBhvr>
                                      <p:to x="100000" y="100000"/>
                                    </p:animScale>
                                    <p:animScale>
                                      <p:cBhvr>
                                        <p:cTn id="22" dur="26">
                                          <p:stCondLst>
                                            <p:cond delay="1642"/>
                                          </p:stCondLst>
                                        </p:cTn>
                                        <p:tgtEl>
                                          <p:spTgt spid="3"/>
                                        </p:tgtEl>
                                      </p:cBhvr>
                                      <p:to x="100000" y="90000"/>
                                    </p:animScale>
                                    <p:animScale>
                                      <p:cBhvr>
                                        <p:cTn id="23" dur="166" decel="50000">
                                          <p:stCondLst>
                                            <p:cond delay="1668"/>
                                          </p:stCondLst>
                                        </p:cTn>
                                        <p:tgtEl>
                                          <p:spTgt spid="3"/>
                                        </p:tgtEl>
                                      </p:cBhvr>
                                      <p:to x="100000" y="100000"/>
                                    </p:animScale>
                                    <p:animScale>
                                      <p:cBhvr>
                                        <p:cTn id="24" dur="26">
                                          <p:stCondLst>
                                            <p:cond delay="1808"/>
                                          </p:stCondLst>
                                        </p:cTn>
                                        <p:tgtEl>
                                          <p:spTgt spid="3"/>
                                        </p:tgtEl>
                                      </p:cBhvr>
                                      <p:to x="100000" y="95000"/>
                                    </p:animScale>
                                    <p:animScale>
                                      <p:cBhvr>
                                        <p:cTn id="25"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ular Callout 1"/>
          <p:cNvSpPr/>
          <p:nvPr/>
        </p:nvSpPr>
        <p:spPr>
          <a:xfrm>
            <a:off x="990600" y="971550"/>
            <a:ext cx="7162800" cy="2971800"/>
          </a:xfrm>
          <a:prstGeom prst="wedgeRectCallout">
            <a:avLst/>
          </a:prstGeom>
          <a:gradFill flip="none" rotWithShape="1">
            <a:gsLst>
              <a:gs pos="0">
                <a:srgbClr val="F37D99">
                  <a:tint val="66000"/>
                  <a:satMod val="160000"/>
                </a:srgbClr>
              </a:gs>
              <a:gs pos="50000">
                <a:srgbClr val="F37D99">
                  <a:tint val="44500"/>
                  <a:satMod val="160000"/>
                </a:srgbClr>
              </a:gs>
              <a:gs pos="100000">
                <a:srgbClr val="F37D99">
                  <a:tint val="23500"/>
                  <a:satMod val="160000"/>
                </a:srgb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   </a:t>
            </a:r>
            <a:r>
              <a:rPr lang="en-US" dirty="0" err="1" smtClean="0"/>
              <a:t>Penyataan</a:t>
            </a:r>
            <a:r>
              <a:rPr lang="en-US" dirty="0" smtClean="0"/>
              <a:t> di </a:t>
            </a:r>
            <a:r>
              <a:rPr lang="en-US" dirty="0" err="1" smtClean="0"/>
              <a:t>bawah</a:t>
            </a:r>
            <a:r>
              <a:rPr lang="en-US" dirty="0" smtClean="0"/>
              <a:t> </a:t>
            </a:r>
            <a:r>
              <a:rPr lang="en-US" dirty="0" err="1" smtClean="0"/>
              <a:t>merupakan</a:t>
            </a:r>
            <a:r>
              <a:rPr lang="en-US" dirty="0" smtClean="0"/>
              <a:t> </a:t>
            </a:r>
            <a:r>
              <a:rPr lang="en-US" dirty="0" err="1" smtClean="0"/>
              <a:t>keburukan</a:t>
            </a:r>
            <a:r>
              <a:rPr lang="en-US" dirty="0" smtClean="0"/>
              <a:t> </a:t>
            </a:r>
            <a:r>
              <a:rPr lang="en-US" dirty="0" err="1" smtClean="0"/>
              <a:t>kemahiran</a:t>
            </a:r>
            <a:r>
              <a:rPr lang="en-US" dirty="0" smtClean="0"/>
              <a:t> </a:t>
            </a:r>
            <a:r>
              <a:rPr lang="en-US" dirty="0" err="1" smtClean="0"/>
              <a:t>berfikir</a:t>
            </a:r>
            <a:r>
              <a:rPr lang="en-US" dirty="0" smtClean="0"/>
              <a:t> </a:t>
            </a:r>
            <a:r>
              <a:rPr lang="en-US" dirty="0" err="1" smtClean="0"/>
              <a:t>dalam</a:t>
            </a:r>
            <a:r>
              <a:rPr lang="en-US" dirty="0" smtClean="0"/>
              <a:t> ICT </a:t>
            </a:r>
            <a:r>
              <a:rPr lang="en-US" b="1" dirty="0" err="1" smtClean="0"/>
              <a:t>kecuali</a:t>
            </a:r>
            <a:r>
              <a:rPr lang="en-US" dirty="0" smtClean="0"/>
              <a:t> …</a:t>
            </a:r>
          </a:p>
          <a:p>
            <a:pPr algn="ctr"/>
            <a:endParaRPr lang="en-US" dirty="0"/>
          </a:p>
          <a:p>
            <a:r>
              <a:rPr lang="en-US" dirty="0" smtClean="0"/>
              <a:t>        A.   </a:t>
            </a:r>
            <a:r>
              <a:rPr lang="en-US" dirty="0" err="1" smtClean="0"/>
              <a:t>Tidak</a:t>
            </a:r>
            <a:r>
              <a:rPr lang="en-US" dirty="0" smtClean="0"/>
              <a:t> </a:t>
            </a:r>
            <a:r>
              <a:rPr lang="en-US" dirty="0" err="1" smtClean="0"/>
              <a:t>mempunyai</a:t>
            </a:r>
            <a:r>
              <a:rPr lang="en-US" dirty="0" smtClean="0"/>
              <a:t> </a:t>
            </a:r>
            <a:r>
              <a:rPr lang="en-US" dirty="0" err="1" smtClean="0"/>
              <a:t>kemahiran</a:t>
            </a:r>
            <a:r>
              <a:rPr lang="en-US" dirty="0" smtClean="0"/>
              <a:t> </a:t>
            </a:r>
            <a:r>
              <a:rPr lang="en-US" dirty="0" err="1" smtClean="0"/>
              <a:t>komunikasi</a:t>
            </a:r>
            <a:r>
              <a:rPr lang="en-US" dirty="0" smtClean="0"/>
              <a:t> yang </a:t>
            </a:r>
            <a:r>
              <a:rPr lang="en-US" dirty="0" err="1" smtClean="0"/>
              <a:t>baik</a:t>
            </a:r>
            <a:r>
              <a:rPr lang="en-US" dirty="0" smtClean="0"/>
              <a:t>.</a:t>
            </a:r>
          </a:p>
          <a:p>
            <a:r>
              <a:rPr lang="en-US" dirty="0" smtClean="0"/>
              <a:t>        B.   </a:t>
            </a:r>
            <a:r>
              <a:rPr lang="en-US" dirty="0" err="1" smtClean="0"/>
              <a:t>Kemahiran</a:t>
            </a:r>
            <a:r>
              <a:rPr lang="en-US" dirty="0" smtClean="0"/>
              <a:t> </a:t>
            </a:r>
            <a:r>
              <a:rPr lang="en-US" dirty="0" err="1" smtClean="0"/>
              <a:t>insaniah</a:t>
            </a:r>
            <a:r>
              <a:rPr lang="en-US" dirty="0" smtClean="0"/>
              <a:t> ( soft skills ) </a:t>
            </a:r>
            <a:r>
              <a:rPr lang="en-US" dirty="0" err="1" smtClean="0"/>
              <a:t>tidak</a:t>
            </a:r>
            <a:r>
              <a:rPr lang="en-US" dirty="0" smtClean="0"/>
              <a:t> </a:t>
            </a:r>
            <a:r>
              <a:rPr lang="en-US" dirty="0" err="1" smtClean="0"/>
              <a:t>dapat</a:t>
            </a:r>
            <a:r>
              <a:rPr lang="en-US" dirty="0" smtClean="0"/>
              <a:t> </a:t>
            </a:r>
            <a:r>
              <a:rPr lang="en-US" dirty="0" err="1" smtClean="0"/>
              <a:t>diimplimentasikan</a:t>
            </a:r>
            <a:r>
              <a:rPr lang="en-US" dirty="0" smtClean="0"/>
              <a:t>.</a:t>
            </a:r>
          </a:p>
          <a:p>
            <a:r>
              <a:rPr lang="en-US" dirty="0" smtClean="0"/>
              <a:t>        C.   </a:t>
            </a:r>
            <a:r>
              <a:rPr lang="en-US" dirty="0" err="1" smtClean="0"/>
              <a:t>Dapat</a:t>
            </a:r>
            <a:r>
              <a:rPr lang="en-US" dirty="0" smtClean="0"/>
              <a:t> </a:t>
            </a:r>
            <a:r>
              <a:rPr lang="en-US" dirty="0" err="1" smtClean="0"/>
              <a:t>berfikir</a:t>
            </a:r>
            <a:r>
              <a:rPr lang="en-US" dirty="0" smtClean="0"/>
              <a:t> </a:t>
            </a:r>
            <a:r>
              <a:rPr lang="en-US" dirty="0" err="1" smtClean="0"/>
              <a:t>dengan</a:t>
            </a:r>
            <a:r>
              <a:rPr lang="en-US" dirty="0" smtClean="0"/>
              <a:t> </a:t>
            </a:r>
            <a:r>
              <a:rPr lang="en-US" dirty="0" err="1" smtClean="0"/>
              <a:t>lebih</a:t>
            </a:r>
            <a:r>
              <a:rPr lang="en-US" dirty="0" smtClean="0"/>
              <a:t> </a:t>
            </a:r>
            <a:r>
              <a:rPr lang="en-US" dirty="0" err="1" smtClean="0"/>
              <a:t>matang</a:t>
            </a:r>
            <a:r>
              <a:rPr lang="en-US" dirty="0" smtClean="0"/>
              <a:t> </a:t>
            </a:r>
            <a:r>
              <a:rPr lang="en-US" dirty="0" err="1" smtClean="0"/>
              <a:t>dan</a:t>
            </a:r>
            <a:r>
              <a:rPr lang="en-US" dirty="0" smtClean="0"/>
              <a:t> </a:t>
            </a:r>
            <a:r>
              <a:rPr lang="en-US" dirty="0" err="1" smtClean="0"/>
              <a:t>berhemah</a:t>
            </a:r>
            <a:r>
              <a:rPr lang="en-US" dirty="0" smtClean="0"/>
              <a:t>.</a:t>
            </a:r>
          </a:p>
          <a:p>
            <a:r>
              <a:rPr lang="en-US" dirty="0" smtClean="0"/>
              <a:t>        D.   </a:t>
            </a:r>
            <a:r>
              <a:rPr lang="en-US" dirty="0" err="1" smtClean="0"/>
              <a:t>Pelajar</a:t>
            </a:r>
            <a:r>
              <a:rPr lang="en-US" dirty="0" smtClean="0"/>
              <a:t> </a:t>
            </a:r>
            <a:r>
              <a:rPr lang="en-US" dirty="0" err="1" smtClean="0"/>
              <a:t>tidak</a:t>
            </a:r>
            <a:r>
              <a:rPr lang="en-US" dirty="0" smtClean="0"/>
              <a:t> </a:t>
            </a:r>
            <a:r>
              <a:rPr lang="en-US" dirty="0" err="1" smtClean="0"/>
              <a:t>tahu</a:t>
            </a:r>
            <a:r>
              <a:rPr lang="en-US" dirty="0" smtClean="0"/>
              <a:t> </a:t>
            </a:r>
            <a:r>
              <a:rPr lang="en-US" dirty="0" err="1" smtClean="0"/>
              <a:t>bila</a:t>
            </a:r>
            <a:r>
              <a:rPr lang="en-US" dirty="0" smtClean="0"/>
              <a:t> </a:t>
            </a:r>
            <a:r>
              <a:rPr lang="en-US" dirty="0" err="1" smtClean="0"/>
              <a:t>kemahiran</a:t>
            </a:r>
            <a:r>
              <a:rPr lang="en-US" dirty="0" smtClean="0"/>
              <a:t> </a:t>
            </a:r>
            <a:r>
              <a:rPr lang="en-US" dirty="0" err="1" smtClean="0"/>
              <a:t>berfikir</a:t>
            </a:r>
            <a:r>
              <a:rPr lang="en-US" dirty="0" smtClean="0"/>
              <a:t> </a:t>
            </a:r>
            <a:r>
              <a:rPr lang="en-US" dirty="0" err="1" smtClean="0"/>
              <a:t>perlu</a:t>
            </a:r>
            <a:r>
              <a:rPr lang="en-US" dirty="0" smtClean="0"/>
              <a:t> </a:t>
            </a:r>
            <a:r>
              <a:rPr lang="en-US" dirty="0" err="1" smtClean="0"/>
              <a:t>diaplikasikan</a:t>
            </a:r>
            <a:r>
              <a:rPr lang="en-US" dirty="0" smtClean="0"/>
              <a:t>.</a:t>
            </a:r>
          </a:p>
          <a:p>
            <a:pPr marL="342900" indent="-342900">
              <a:buAutoNum type="alphaUcPeriod"/>
            </a:pPr>
            <a:endParaRPr lang="en-US" dirty="0"/>
          </a:p>
        </p:txBody>
      </p:sp>
      <p:sp>
        <p:nvSpPr>
          <p:cNvPr id="3" name="Rectangle 2"/>
          <p:cNvSpPr/>
          <p:nvPr/>
        </p:nvSpPr>
        <p:spPr>
          <a:xfrm>
            <a:off x="8534400" y="4552950"/>
            <a:ext cx="5334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lumMod val="50000"/>
                  </a:schemeClr>
                </a:solidFill>
              </a:rPr>
              <a:t>C</a:t>
            </a:r>
            <a:endParaRPr lang="en-US" sz="2400" b="1" dirty="0">
              <a:solidFill>
                <a:schemeClr val="bg1">
                  <a:lumMod val="50000"/>
                </a:schemeClr>
              </a:solidFill>
            </a:endParaRPr>
          </a:p>
        </p:txBody>
      </p:sp>
    </p:spTree>
    <p:extLst>
      <p:ext uri="{BB962C8B-B14F-4D97-AF65-F5344CB8AC3E}">
        <p14:creationId xmlns:p14="http://schemas.microsoft.com/office/powerpoint/2010/main" val="3177244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80">
                                          <p:stCondLst>
                                            <p:cond delay="0"/>
                                          </p:stCondLst>
                                        </p:cTn>
                                        <p:tgtEl>
                                          <p:spTgt spid="3"/>
                                        </p:tgtEl>
                                      </p:cBhvr>
                                    </p:animEffect>
                                    <p:anim calcmode="lin" valueType="num">
                                      <p:cBhvr>
                                        <p:cTn id="1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gtEl>
                                      </p:cBhvr>
                                      <p:to x="100000" y="60000"/>
                                    </p:animScale>
                                    <p:animScale>
                                      <p:cBhvr>
                                        <p:cTn id="22" dur="166" decel="50000">
                                          <p:stCondLst>
                                            <p:cond delay="676"/>
                                          </p:stCondLst>
                                        </p:cTn>
                                        <p:tgtEl>
                                          <p:spTgt spid="3"/>
                                        </p:tgtEl>
                                      </p:cBhvr>
                                      <p:to x="100000" y="100000"/>
                                    </p:animScale>
                                    <p:animScale>
                                      <p:cBhvr>
                                        <p:cTn id="23" dur="26">
                                          <p:stCondLst>
                                            <p:cond delay="1312"/>
                                          </p:stCondLst>
                                        </p:cTn>
                                        <p:tgtEl>
                                          <p:spTgt spid="3"/>
                                        </p:tgtEl>
                                      </p:cBhvr>
                                      <p:to x="100000" y="80000"/>
                                    </p:animScale>
                                    <p:animScale>
                                      <p:cBhvr>
                                        <p:cTn id="24" dur="166" decel="50000">
                                          <p:stCondLst>
                                            <p:cond delay="1338"/>
                                          </p:stCondLst>
                                        </p:cTn>
                                        <p:tgtEl>
                                          <p:spTgt spid="3"/>
                                        </p:tgtEl>
                                      </p:cBhvr>
                                      <p:to x="100000" y="100000"/>
                                    </p:animScale>
                                    <p:animScale>
                                      <p:cBhvr>
                                        <p:cTn id="25" dur="26">
                                          <p:stCondLst>
                                            <p:cond delay="1642"/>
                                          </p:stCondLst>
                                        </p:cTn>
                                        <p:tgtEl>
                                          <p:spTgt spid="3"/>
                                        </p:tgtEl>
                                      </p:cBhvr>
                                      <p:to x="100000" y="90000"/>
                                    </p:animScale>
                                    <p:animScale>
                                      <p:cBhvr>
                                        <p:cTn id="26" dur="166" decel="50000">
                                          <p:stCondLst>
                                            <p:cond delay="1668"/>
                                          </p:stCondLst>
                                        </p:cTn>
                                        <p:tgtEl>
                                          <p:spTgt spid="3"/>
                                        </p:tgtEl>
                                      </p:cBhvr>
                                      <p:to x="100000" y="100000"/>
                                    </p:animScale>
                                    <p:animScale>
                                      <p:cBhvr>
                                        <p:cTn id="27" dur="26">
                                          <p:stCondLst>
                                            <p:cond delay="1808"/>
                                          </p:stCondLst>
                                        </p:cTn>
                                        <p:tgtEl>
                                          <p:spTgt spid="3"/>
                                        </p:tgtEl>
                                      </p:cBhvr>
                                      <p:to x="100000" y="95000"/>
                                    </p:animScale>
                                    <p:animScale>
                                      <p:cBhvr>
                                        <p:cTn id="2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p:nvPr/>
        </p:nvSpPr>
        <p:spPr>
          <a:xfrm>
            <a:off x="665025" y="700650"/>
            <a:ext cx="7849499" cy="3621899"/>
          </a:xfrm>
          <a:prstGeom prst="wedgeRoundRectCallout">
            <a:avLst>
              <a:gd name="adj1" fmla="val -20266"/>
              <a:gd name="adj2" fmla="val 62422"/>
              <a:gd name="adj3" fmla="val 0"/>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rtl="0">
              <a:spcBef>
                <a:spcPts val="0"/>
              </a:spcBef>
              <a:buNone/>
            </a:pPr>
            <a:r>
              <a:rPr lang="en-GB" dirty="0"/>
              <a:t>6</a:t>
            </a:r>
            <a:r>
              <a:rPr lang="en-GB" dirty="0" smtClean="0"/>
              <a:t>.   </a:t>
            </a:r>
            <a:r>
              <a:rPr lang="en-GB" dirty="0" err="1"/>
              <a:t>Pernyataan</a:t>
            </a:r>
            <a:r>
              <a:rPr lang="en-GB" dirty="0"/>
              <a:t> </a:t>
            </a:r>
            <a:r>
              <a:rPr lang="en-GB" dirty="0" err="1"/>
              <a:t>berikut</a:t>
            </a:r>
            <a:r>
              <a:rPr lang="en-GB" dirty="0"/>
              <a:t> </a:t>
            </a:r>
            <a:r>
              <a:rPr lang="en-GB" dirty="0" err="1"/>
              <a:t>merupakan</a:t>
            </a:r>
            <a:r>
              <a:rPr lang="en-GB" dirty="0"/>
              <a:t> </a:t>
            </a:r>
            <a:r>
              <a:rPr lang="en-GB" dirty="0" err="1"/>
              <a:t>halangan</a:t>
            </a:r>
            <a:r>
              <a:rPr lang="en-GB" dirty="0"/>
              <a:t> </a:t>
            </a:r>
            <a:r>
              <a:rPr lang="en-GB" dirty="0" err="1"/>
              <a:t>kepada</a:t>
            </a:r>
            <a:r>
              <a:rPr lang="en-GB" dirty="0"/>
              <a:t> </a:t>
            </a:r>
            <a:r>
              <a:rPr lang="en-GB" dirty="0" err="1"/>
              <a:t>kemahiran</a:t>
            </a:r>
            <a:r>
              <a:rPr lang="en-GB" dirty="0"/>
              <a:t> </a:t>
            </a:r>
            <a:r>
              <a:rPr lang="en-GB" dirty="0" err="1"/>
              <a:t>berfikir</a:t>
            </a:r>
            <a:r>
              <a:rPr lang="en-GB" dirty="0"/>
              <a:t> </a:t>
            </a:r>
            <a:r>
              <a:rPr lang="en-GB" dirty="0" err="1"/>
              <a:t>dalam</a:t>
            </a:r>
            <a:r>
              <a:rPr lang="en-GB" dirty="0"/>
              <a:t> ICT </a:t>
            </a:r>
            <a:r>
              <a:rPr lang="en-GB" b="1" dirty="0" err="1"/>
              <a:t>kecuali</a:t>
            </a:r>
            <a:r>
              <a:rPr lang="en-GB" dirty="0"/>
              <a:t>…</a:t>
            </a:r>
          </a:p>
          <a:p>
            <a:pPr rtl="0">
              <a:spcBef>
                <a:spcPts val="0"/>
              </a:spcBef>
              <a:buNone/>
            </a:pPr>
            <a:endParaRPr dirty="0"/>
          </a:p>
          <a:p>
            <a:pPr marL="457200" lvl="0" indent="-228600" rtl="0">
              <a:spcBef>
                <a:spcPts val="0"/>
              </a:spcBef>
              <a:buAutoNum type="alphaUcPeriod"/>
            </a:pPr>
            <a:r>
              <a:rPr lang="en-GB" dirty="0" err="1"/>
              <a:t>Kesukaran</a:t>
            </a:r>
            <a:r>
              <a:rPr lang="en-GB" dirty="0"/>
              <a:t> </a:t>
            </a:r>
            <a:r>
              <a:rPr lang="en-GB" dirty="0" err="1"/>
              <a:t>untuk</a:t>
            </a:r>
            <a:r>
              <a:rPr lang="en-GB" dirty="0"/>
              <a:t> </a:t>
            </a:r>
            <a:r>
              <a:rPr lang="en-GB" dirty="0" err="1"/>
              <a:t>mengenalpasti</a:t>
            </a:r>
            <a:r>
              <a:rPr lang="en-GB" dirty="0"/>
              <a:t> </a:t>
            </a:r>
            <a:r>
              <a:rPr lang="en-GB" dirty="0" err="1"/>
              <a:t>masalah</a:t>
            </a:r>
            <a:r>
              <a:rPr lang="en-GB" dirty="0"/>
              <a:t> yang </a:t>
            </a:r>
            <a:r>
              <a:rPr lang="en-GB" dirty="0" err="1"/>
              <a:t>perlu</a:t>
            </a:r>
            <a:r>
              <a:rPr lang="en-GB" dirty="0"/>
              <a:t> </a:t>
            </a:r>
            <a:r>
              <a:rPr lang="en-GB" dirty="0" err="1"/>
              <a:t>diselesaikan</a:t>
            </a:r>
            <a:r>
              <a:rPr lang="en-GB" dirty="0"/>
              <a:t>.</a:t>
            </a:r>
          </a:p>
          <a:p>
            <a:pPr marL="457200" lvl="0" indent="-228600" rtl="0">
              <a:spcBef>
                <a:spcPts val="0"/>
              </a:spcBef>
              <a:buAutoNum type="alphaUcPeriod"/>
            </a:pPr>
            <a:r>
              <a:rPr lang="en-GB" dirty="0" err="1"/>
              <a:t>Kegagalan</a:t>
            </a:r>
            <a:r>
              <a:rPr lang="en-GB" dirty="0"/>
              <a:t> </a:t>
            </a:r>
            <a:r>
              <a:rPr lang="en-GB" dirty="0" err="1"/>
              <a:t>seseorang</a:t>
            </a:r>
            <a:r>
              <a:rPr lang="en-GB" dirty="0"/>
              <a:t> </a:t>
            </a:r>
            <a:r>
              <a:rPr lang="en-GB" dirty="0" err="1"/>
              <a:t>individu</a:t>
            </a:r>
            <a:r>
              <a:rPr lang="en-GB" dirty="0"/>
              <a:t> </a:t>
            </a:r>
            <a:r>
              <a:rPr lang="en-GB" dirty="0" err="1"/>
              <a:t>itu</a:t>
            </a:r>
            <a:r>
              <a:rPr lang="en-GB" dirty="0"/>
              <a:t> </a:t>
            </a:r>
            <a:r>
              <a:rPr lang="en-GB" dirty="0" err="1"/>
              <a:t>sendiri</a:t>
            </a:r>
            <a:r>
              <a:rPr lang="en-GB" dirty="0"/>
              <a:t> </a:t>
            </a:r>
            <a:r>
              <a:rPr lang="en-GB" dirty="0" err="1"/>
              <a:t>untuk</a:t>
            </a:r>
            <a:r>
              <a:rPr lang="en-GB" dirty="0"/>
              <a:t> </a:t>
            </a:r>
            <a:r>
              <a:rPr lang="en-GB" dirty="0" err="1"/>
              <a:t>berfikir</a:t>
            </a:r>
            <a:r>
              <a:rPr lang="en-GB" dirty="0"/>
              <a:t> di </a:t>
            </a:r>
            <a:r>
              <a:rPr lang="en-GB" dirty="0" err="1"/>
              <a:t>luar</a:t>
            </a:r>
            <a:r>
              <a:rPr lang="en-GB" dirty="0"/>
              <a:t> </a:t>
            </a:r>
            <a:r>
              <a:rPr lang="en-GB" dirty="0" err="1"/>
              <a:t>kotak</a:t>
            </a:r>
            <a:r>
              <a:rPr lang="en-GB" dirty="0"/>
              <a:t> </a:t>
            </a:r>
            <a:r>
              <a:rPr lang="en-GB" dirty="0" err="1"/>
              <a:t>pemikiran</a:t>
            </a:r>
            <a:r>
              <a:rPr lang="en-GB" dirty="0"/>
              <a:t>.</a:t>
            </a:r>
          </a:p>
          <a:p>
            <a:pPr marL="457200" lvl="0" indent="-228600" rtl="0">
              <a:spcBef>
                <a:spcPts val="0"/>
              </a:spcBef>
              <a:buAutoNum type="alphaUcPeriod"/>
            </a:pPr>
            <a:r>
              <a:rPr lang="en-GB" dirty="0" err="1"/>
              <a:t>Kekurangan</a:t>
            </a:r>
            <a:r>
              <a:rPr lang="en-GB" dirty="0"/>
              <a:t> </a:t>
            </a:r>
            <a:r>
              <a:rPr lang="en-GB" dirty="0" err="1"/>
              <a:t>peluang</a:t>
            </a:r>
            <a:r>
              <a:rPr lang="en-GB" dirty="0"/>
              <a:t> </a:t>
            </a:r>
            <a:r>
              <a:rPr lang="en-GB" dirty="0" err="1"/>
              <a:t>kepada</a:t>
            </a:r>
            <a:r>
              <a:rPr lang="en-GB" dirty="0"/>
              <a:t> </a:t>
            </a:r>
            <a:r>
              <a:rPr lang="en-GB" dirty="0" err="1"/>
              <a:t>individu</a:t>
            </a:r>
            <a:r>
              <a:rPr lang="en-GB" dirty="0"/>
              <a:t> </a:t>
            </a:r>
            <a:r>
              <a:rPr lang="en-GB" dirty="0" err="1"/>
              <a:t>untuk</a:t>
            </a:r>
            <a:r>
              <a:rPr lang="en-GB" dirty="0"/>
              <a:t> </a:t>
            </a:r>
            <a:r>
              <a:rPr lang="en-GB" dirty="0" err="1"/>
              <a:t>mempraktikkan</a:t>
            </a:r>
            <a:r>
              <a:rPr lang="en-GB" dirty="0"/>
              <a:t> </a:t>
            </a:r>
            <a:r>
              <a:rPr lang="en-GB" dirty="0" err="1"/>
              <a:t>kemahiran</a:t>
            </a:r>
            <a:r>
              <a:rPr lang="en-GB" dirty="0"/>
              <a:t> </a:t>
            </a:r>
            <a:r>
              <a:rPr lang="en-GB" dirty="0" err="1"/>
              <a:t>berfikir</a:t>
            </a:r>
            <a:r>
              <a:rPr lang="en-GB" dirty="0"/>
              <a:t>.</a:t>
            </a:r>
          </a:p>
          <a:p>
            <a:pPr marL="457200" lvl="0" indent="-228600" rtl="0">
              <a:spcBef>
                <a:spcPts val="0"/>
              </a:spcBef>
              <a:buAutoNum type="alphaUcPeriod"/>
            </a:pPr>
            <a:r>
              <a:rPr lang="en-GB" dirty="0" err="1"/>
              <a:t>Kemahiran</a:t>
            </a:r>
            <a:r>
              <a:rPr lang="en-GB" dirty="0"/>
              <a:t> </a:t>
            </a:r>
            <a:r>
              <a:rPr lang="en-GB" dirty="0" err="1"/>
              <a:t>pelajar</a:t>
            </a:r>
            <a:r>
              <a:rPr lang="en-GB" dirty="0"/>
              <a:t> </a:t>
            </a:r>
            <a:r>
              <a:rPr lang="en-GB" dirty="0" err="1"/>
              <a:t>itu</a:t>
            </a:r>
            <a:r>
              <a:rPr lang="en-GB" dirty="0"/>
              <a:t> </a:t>
            </a:r>
            <a:r>
              <a:rPr lang="en-GB" dirty="0" err="1"/>
              <a:t>sendiri</a:t>
            </a:r>
            <a:r>
              <a:rPr lang="en-GB" dirty="0"/>
              <a:t> </a:t>
            </a:r>
            <a:r>
              <a:rPr lang="en-GB" dirty="0" err="1"/>
              <a:t>dapat</a:t>
            </a:r>
            <a:r>
              <a:rPr lang="en-GB" dirty="0"/>
              <a:t> </a:t>
            </a:r>
            <a:r>
              <a:rPr lang="en-GB" dirty="0" err="1"/>
              <a:t>menggabungkan</a:t>
            </a:r>
            <a:r>
              <a:rPr lang="en-GB" dirty="0"/>
              <a:t> idea-idea </a:t>
            </a:r>
            <a:r>
              <a:rPr lang="en-GB" dirty="0" err="1"/>
              <a:t>dengan</a:t>
            </a:r>
            <a:r>
              <a:rPr lang="en-GB" dirty="0"/>
              <a:t> </a:t>
            </a:r>
            <a:r>
              <a:rPr lang="en-GB" dirty="0" err="1"/>
              <a:t>perkara</a:t>
            </a:r>
            <a:r>
              <a:rPr lang="en-GB" dirty="0"/>
              <a:t> yang </a:t>
            </a:r>
            <a:r>
              <a:rPr lang="en-GB" dirty="0" err="1"/>
              <a:t>mereka</a:t>
            </a:r>
            <a:r>
              <a:rPr lang="en-GB" dirty="0"/>
              <a:t> </a:t>
            </a:r>
            <a:r>
              <a:rPr lang="en-GB" dirty="0" err="1"/>
              <a:t>tahu</a:t>
            </a:r>
            <a:r>
              <a:rPr lang="en-GB" dirty="0"/>
              <a:t>.</a:t>
            </a:r>
          </a:p>
        </p:txBody>
      </p:sp>
      <p:sp>
        <p:nvSpPr>
          <p:cNvPr id="185" name="Shape 185"/>
          <p:cNvSpPr txBox="1"/>
          <p:nvPr/>
        </p:nvSpPr>
        <p:spPr>
          <a:xfrm>
            <a:off x="8449425" y="4547750"/>
            <a:ext cx="637799" cy="511799"/>
          </a:xfrm>
          <a:prstGeom prst="rect">
            <a:avLst/>
          </a:prstGeom>
          <a:solidFill>
            <a:srgbClr val="CC0000"/>
          </a:solidFill>
          <a:ln>
            <a:noFill/>
          </a:ln>
        </p:spPr>
        <p:txBody>
          <a:bodyPr lIns="91425" tIns="91425" rIns="91425" bIns="91425" anchor="t" anchorCtr="0">
            <a:noAutofit/>
          </a:bodyPr>
          <a:lstStyle/>
          <a:p>
            <a:pPr algn="ctr">
              <a:spcBef>
                <a:spcPts val="0"/>
              </a:spcBef>
              <a:buNone/>
            </a:pPr>
            <a:r>
              <a:rPr lang="en-GB" sz="2400" b="1"/>
              <a:t>D</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184"/>
                                        </p:tgtEl>
                                        <p:attrNameLst>
                                          <p:attrName>style.visibility</p:attrName>
                                        </p:attrNameLst>
                                      </p:cBhvr>
                                      <p:to>
                                        <p:strVal val="visible"/>
                                      </p:to>
                                    </p:set>
                                    <p:anim calcmode="lin" valueType="num">
                                      <p:cBhvr additive="base">
                                        <p:cTn id="7" dur="1000"/>
                                        <p:tgtEl>
                                          <p:spTgt spid="184"/>
                                        </p:tgtEl>
                                        <p:attrNameLst>
                                          <p:attrName>ppt_w</p:attrName>
                                        </p:attrNameLst>
                                      </p:cBhvr>
                                      <p:tavLst>
                                        <p:tav tm="0">
                                          <p:val>
                                            <p:strVal val="0"/>
                                          </p:val>
                                        </p:tav>
                                        <p:tav tm="100000">
                                          <p:val>
                                            <p:strVal val="#ppt_w"/>
                                          </p:val>
                                        </p:tav>
                                      </p:tavLst>
                                    </p:anim>
                                    <p:anim calcmode="lin" valueType="num">
                                      <p:cBhvr additive="base">
                                        <p:cTn id="8" dur="1000"/>
                                        <p:tgtEl>
                                          <p:spTgt spid="184"/>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85"/>
                                        </p:tgtEl>
                                        <p:attrNameLst>
                                          <p:attrName>style.visibility</p:attrName>
                                        </p:attrNameLst>
                                      </p:cBhvr>
                                      <p:to>
                                        <p:strVal val="visible"/>
                                      </p:to>
                                    </p:set>
                                    <p:animEffect transition="in" filter="wipe(down)">
                                      <p:cBhvr>
                                        <p:cTn id="13" dur="580">
                                          <p:stCondLst>
                                            <p:cond delay="0"/>
                                          </p:stCondLst>
                                        </p:cTn>
                                        <p:tgtEl>
                                          <p:spTgt spid="185"/>
                                        </p:tgtEl>
                                      </p:cBhvr>
                                    </p:animEffect>
                                    <p:anim calcmode="lin" valueType="num">
                                      <p:cBhvr>
                                        <p:cTn id="14" dur="1822" tmFilter="0,0; 0.14,0.36; 0.43,0.73; 0.71,0.91; 1.0,1.0">
                                          <p:stCondLst>
                                            <p:cond delay="0"/>
                                          </p:stCondLst>
                                        </p:cTn>
                                        <p:tgtEl>
                                          <p:spTgt spid="18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8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8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8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85"/>
                                        </p:tgtEl>
                                        <p:attrNameLst>
                                          <p:attrName>ppt_y</p:attrName>
                                        </p:attrNameLst>
                                      </p:cBhvr>
                                      <p:tavLst>
                                        <p:tav tm="0" fmla="#ppt_y-sin(pi*$)/81">
                                          <p:val>
                                            <p:fltVal val="0"/>
                                          </p:val>
                                        </p:tav>
                                        <p:tav tm="100000">
                                          <p:val>
                                            <p:fltVal val="1"/>
                                          </p:val>
                                        </p:tav>
                                      </p:tavLst>
                                    </p:anim>
                                    <p:animScale>
                                      <p:cBhvr>
                                        <p:cTn id="19" dur="26">
                                          <p:stCondLst>
                                            <p:cond delay="650"/>
                                          </p:stCondLst>
                                        </p:cTn>
                                        <p:tgtEl>
                                          <p:spTgt spid="185"/>
                                        </p:tgtEl>
                                      </p:cBhvr>
                                      <p:to x="100000" y="60000"/>
                                    </p:animScale>
                                    <p:animScale>
                                      <p:cBhvr>
                                        <p:cTn id="20" dur="166" decel="50000">
                                          <p:stCondLst>
                                            <p:cond delay="676"/>
                                          </p:stCondLst>
                                        </p:cTn>
                                        <p:tgtEl>
                                          <p:spTgt spid="185"/>
                                        </p:tgtEl>
                                      </p:cBhvr>
                                      <p:to x="100000" y="100000"/>
                                    </p:animScale>
                                    <p:animScale>
                                      <p:cBhvr>
                                        <p:cTn id="21" dur="26">
                                          <p:stCondLst>
                                            <p:cond delay="1312"/>
                                          </p:stCondLst>
                                        </p:cTn>
                                        <p:tgtEl>
                                          <p:spTgt spid="185"/>
                                        </p:tgtEl>
                                      </p:cBhvr>
                                      <p:to x="100000" y="80000"/>
                                    </p:animScale>
                                    <p:animScale>
                                      <p:cBhvr>
                                        <p:cTn id="22" dur="166" decel="50000">
                                          <p:stCondLst>
                                            <p:cond delay="1338"/>
                                          </p:stCondLst>
                                        </p:cTn>
                                        <p:tgtEl>
                                          <p:spTgt spid="185"/>
                                        </p:tgtEl>
                                      </p:cBhvr>
                                      <p:to x="100000" y="100000"/>
                                    </p:animScale>
                                    <p:animScale>
                                      <p:cBhvr>
                                        <p:cTn id="23" dur="26">
                                          <p:stCondLst>
                                            <p:cond delay="1642"/>
                                          </p:stCondLst>
                                        </p:cTn>
                                        <p:tgtEl>
                                          <p:spTgt spid="185"/>
                                        </p:tgtEl>
                                      </p:cBhvr>
                                      <p:to x="100000" y="90000"/>
                                    </p:animScale>
                                    <p:animScale>
                                      <p:cBhvr>
                                        <p:cTn id="24" dur="166" decel="50000">
                                          <p:stCondLst>
                                            <p:cond delay="1668"/>
                                          </p:stCondLst>
                                        </p:cTn>
                                        <p:tgtEl>
                                          <p:spTgt spid="185"/>
                                        </p:tgtEl>
                                      </p:cBhvr>
                                      <p:to x="100000" y="100000"/>
                                    </p:animScale>
                                    <p:animScale>
                                      <p:cBhvr>
                                        <p:cTn id="25" dur="26">
                                          <p:stCondLst>
                                            <p:cond delay="1808"/>
                                          </p:stCondLst>
                                        </p:cTn>
                                        <p:tgtEl>
                                          <p:spTgt spid="185"/>
                                        </p:tgtEl>
                                      </p:cBhvr>
                                      <p:to x="100000" y="95000"/>
                                    </p:animScale>
                                    <p:animScale>
                                      <p:cBhvr>
                                        <p:cTn id="26" dur="166" decel="50000">
                                          <p:stCondLst>
                                            <p:cond delay="1834"/>
                                          </p:stCondLst>
                                        </p:cTn>
                                        <p:tgtEl>
                                          <p:spTgt spid="18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414169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445025"/>
            <a:ext cx="8520599" cy="572699"/>
          </a:xfrm>
          <a:prstGeom prst="rect">
            <a:avLst/>
          </a:prstGeom>
          <a:solidFill>
            <a:srgbClr val="6AA84F"/>
          </a:solidFill>
        </p:spPr>
        <p:txBody>
          <a:bodyPr lIns="91425" tIns="91425" rIns="91425" bIns="91425" anchor="t" anchorCtr="0">
            <a:noAutofit/>
          </a:bodyPr>
          <a:lstStyle/>
          <a:p>
            <a:pPr algn="ctr">
              <a:spcBef>
                <a:spcPts val="0"/>
              </a:spcBef>
              <a:buNone/>
            </a:pPr>
            <a:r>
              <a:rPr lang="en-GB" dirty="0" err="1"/>
              <a:t>Apakah</a:t>
            </a:r>
            <a:r>
              <a:rPr lang="en-GB" dirty="0"/>
              <a:t> </a:t>
            </a:r>
            <a:r>
              <a:rPr lang="en-GB" dirty="0" err="1"/>
              <a:t>maksud</a:t>
            </a:r>
            <a:r>
              <a:rPr lang="en-GB" dirty="0"/>
              <a:t> </a:t>
            </a:r>
            <a:r>
              <a:rPr lang="en-GB" dirty="0" err="1"/>
              <a:t>kemahiran</a:t>
            </a:r>
            <a:r>
              <a:rPr lang="en-GB" dirty="0"/>
              <a:t> </a:t>
            </a:r>
            <a:r>
              <a:rPr lang="en-GB" dirty="0" err="1"/>
              <a:t>berfikir</a:t>
            </a:r>
            <a:r>
              <a:rPr lang="en-GB" dirty="0"/>
              <a:t> </a:t>
            </a:r>
            <a:r>
              <a:rPr lang="en-GB" dirty="0" err="1"/>
              <a:t>dalam</a:t>
            </a:r>
            <a:r>
              <a:rPr lang="en-GB" dirty="0"/>
              <a:t> ICT ?</a:t>
            </a:r>
          </a:p>
        </p:txBody>
      </p:sp>
      <p:sp>
        <p:nvSpPr>
          <p:cNvPr id="63" name="Shape 6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GB"/>
              <a:t>                                                              </a:t>
            </a:r>
          </a:p>
        </p:txBody>
      </p:sp>
      <p:sp>
        <p:nvSpPr>
          <p:cNvPr id="64" name="Shape 64"/>
          <p:cNvSpPr/>
          <p:nvPr/>
        </p:nvSpPr>
        <p:spPr>
          <a:xfrm>
            <a:off x="381300" y="1107775"/>
            <a:ext cx="8381400" cy="3461099"/>
          </a:xfrm>
          <a:prstGeom prst="cloudCallout">
            <a:avLst>
              <a:gd name="adj1" fmla="val -20833"/>
              <a:gd name="adj2" fmla="val 62500"/>
            </a:avLst>
          </a:prstGeom>
          <a:solidFill>
            <a:srgbClr val="FFF2CC"/>
          </a:solidFill>
          <a:ln w="9525" cap="flat" cmpd="sng">
            <a:solidFill>
              <a:srgbClr val="A64D79"/>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a:highlight>
                  <a:srgbClr val="FFFFFF"/>
                </a:highlight>
              </a:rPr>
              <a:t>Menurut kamus dewan, fikir bermaksud akal atau keupayaan untuk berfikir. Manakala berfikir mengikut terjemahan kamus dewan pula bererti menggunakan akal untuk menyelesaikan sesuatu. Jadi dapatlah disimpulkan bahawa kemahiran berfikir dalam ICT ialah kemahiran menggunakan akal untuk menyelesaikan sesuatu masalah melalui penggunaan teknologi dan sistem rangkaian internet.</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circle(in)">
                                      <p:cBhvr>
                                        <p:cTn id="12" dur="2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p:nvPr/>
        </p:nvSpPr>
        <p:spPr>
          <a:xfrm>
            <a:off x="201875" y="336600"/>
            <a:ext cx="4762199" cy="1005299"/>
          </a:xfrm>
          <a:prstGeom prst="wedgeEllipseCallout">
            <a:avLst>
              <a:gd name="adj1" fmla="val -20833"/>
              <a:gd name="adj2" fmla="val 62500"/>
            </a:avLst>
          </a:prstGeom>
          <a:solidFill>
            <a:srgbClr val="CC0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0" name="Shape 70"/>
          <p:cNvSpPr/>
          <p:nvPr/>
        </p:nvSpPr>
        <p:spPr>
          <a:xfrm>
            <a:off x="388500" y="1725275"/>
            <a:ext cx="5438999" cy="3048599"/>
          </a:xfrm>
          <a:prstGeom prst="roundRect">
            <a:avLst>
              <a:gd name="adj" fmla="val 16667"/>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71" name="Shape 7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lgn="l">
              <a:spcBef>
                <a:spcPts val="0"/>
              </a:spcBef>
              <a:buNone/>
            </a:pPr>
            <a:r>
              <a:rPr lang="en-GB" dirty="0">
                <a:latin typeface="Comic Sans MS"/>
                <a:ea typeface="Comic Sans MS"/>
                <a:cs typeface="Comic Sans MS"/>
                <a:sym typeface="Comic Sans MS"/>
              </a:rPr>
              <a:t>      </a:t>
            </a:r>
            <a:r>
              <a:rPr lang="en-GB" dirty="0" err="1">
                <a:latin typeface="Comic Sans MS"/>
                <a:ea typeface="Comic Sans MS"/>
                <a:cs typeface="Comic Sans MS"/>
                <a:sym typeface="Comic Sans MS"/>
              </a:rPr>
              <a:t>Apakah</a:t>
            </a:r>
            <a:r>
              <a:rPr lang="en-GB" dirty="0">
                <a:latin typeface="Comic Sans MS"/>
                <a:ea typeface="Comic Sans MS"/>
                <a:cs typeface="Comic Sans MS"/>
                <a:sym typeface="Comic Sans MS"/>
              </a:rPr>
              <a:t> </a:t>
            </a:r>
            <a:r>
              <a:rPr lang="en-GB" dirty="0" err="1">
                <a:latin typeface="Comic Sans MS"/>
                <a:ea typeface="Comic Sans MS"/>
                <a:cs typeface="Comic Sans MS"/>
                <a:sym typeface="Comic Sans MS"/>
              </a:rPr>
              <a:t>itu</a:t>
            </a:r>
            <a:r>
              <a:rPr lang="en-GB" dirty="0">
                <a:latin typeface="Comic Sans MS"/>
                <a:ea typeface="Comic Sans MS"/>
                <a:cs typeface="Comic Sans MS"/>
                <a:sym typeface="Comic Sans MS"/>
              </a:rPr>
              <a:t> ICT ?</a:t>
            </a:r>
          </a:p>
        </p:txBody>
      </p:sp>
      <p:sp>
        <p:nvSpPr>
          <p:cNvPr id="72" name="Shape 72"/>
          <p:cNvSpPr txBox="1">
            <a:spLocks noGrp="1"/>
          </p:cNvSpPr>
          <p:nvPr>
            <p:ph type="body" idx="1"/>
          </p:nvPr>
        </p:nvSpPr>
        <p:spPr>
          <a:xfrm>
            <a:off x="311700" y="1610075"/>
            <a:ext cx="5515800" cy="3163800"/>
          </a:xfrm>
          <a:prstGeom prst="rect">
            <a:avLst/>
          </a:prstGeom>
          <a:solidFill>
            <a:srgbClr val="E06666"/>
          </a:solidFill>
        </p:spPr>
        <p:txBody>
          <a:bodyPr lIns="91425" tIns="91425" rIns="91425" bIns="91425" anchor="t" anchorCtr="0">
            <a:noAutofit/>
          </a:bodyPr>
          <a:lstStyle/>
          <a:p>
            <a:pPr rtl="0">
              <a:spcBef>
                <a:spcPts val="0"/>
              </a:spcBef>
              <a:buNone/>
            </a:pPr>
            <a:r>
              <a:rPr lang="en-GB" sz="1300" dirty="0" smtClean="0">
                <a:solidFill>
                  <a:srgbClr val="000000"/>
                </a:solidFill>
              </a:rPr>
              <a:t>ICT </a:t>
            </a:r>
            <a:r>
              <a:rPr lang="en-GB" sz="1300" dirty="0" err="1">
                <a:solidFill>
                  <a:srgbClr val="000000"/>
                </a:solidFill>
              </a:rPr>
              <a:t>adalah</a:t>
            </a:r>
            <a:r>
              <a:rPr lang="en-GB" sz="1300" dirty="0">
                <a:solidFill>
                  <a:srgbClr val="000000"/>
                </a:solidFill>
              </a:rPr>
              <a:t> </a:t>
            </a:r>
            <a:r>
              <a:rPr lang="en-GB" sz="1300" dirty="0" err="1">
                <a:solidFill>
                  <a:srgbClr val="000000"/>
                </a:solidFill>
              </a:rPr>
              <a:t>singkatan</a:t>
            </a:r>
            <a:r>
              <a:rPr lang="en-GB" sz="1300" dirty="0">
                <a:solidFill>
                  <a:srgbClr val="000000"/>
                </a:solidFill>
              </a:rPr>
              <a:t> </a:t>
            </a:r>
            <a:r>
              <a:rPr lang="en-GB" sz="1300" dirty="0" err="1">
                <a:solidFill>
                  <a:srgbClr val="000000"/>
                </a:solidFill>
              </a:rPr>
              <a:t>kepada</a:t>
            </a:r>
            <a:r>
              <a:rPr lang="en-GB" sz="1300" dirty="0">
                <a:solidFill>
                  <a:srgbClr val="000000"/>
                </a:solidFill>
              </a:rPr>
              <a:t> </a:t>
            </a:r>
            <a:r>
              <a:rPr lang="en-GB" sz="1300" b="1" dirty="0">
                <a:solidFill>
                  <a:srgbClr val="000000"/>
                </a:solidFill>
              </a:rPr>
              <a:t>Information and Communication Technology.</a:t>
            </a:r>
          </a:p>
          <a:p>
            <a:pPr rtl="0">
              <a:spcBef>
                <a:spcPts val="0"/>
              </a:spcBef>
              <a:buNone/>
            </a:pPr>
            <a:r>
              <a:rPr lang="en-GB" sz="1300" dirty="0" err="1">
                <a:solidFill>
                  <a:srgbClr val="000000"/>
                </a:solidFill>
              </a:rPr>
              <a:t>Atau</a:t>
            </a:r>
            <a:r>
              <a:rPr lang="en-GB" sz="1300" dirty="0">
                <a:solidFill>
                  <a:srgbClr val="000000"/>
                </a:solidFill>
              </a:rPr>
              <a:t> </a:t>
            </a:r>
            <a:r>
              <a:rPr lang="en-GB" sz="1300" dirty="0" err="1">
                <a:solidFill>
                  <a:srgbClr val="000000"/>
                </a:solidFill>
              </a:rPr>
              <a:t>lebih</a:t>
            </a:r>
            <a:r>
              <a:rPr lang="en-GB" sz="1300" dirty="0">
                <a:solidFill>
                  <a:srgbClr val="000000"/>
                </a:solidFill>
              </a:rPr>
              <a:t> </a:t>
            </a:r>
            <a:r>
              <a:rPr lang="en-GB" sz="1300" dirty="0" err="1">
                <a:solidFill>
                  <a:srgbClr val="000000"/>
                </a:solidFill>
              </a:rPr>
              <a:t>mudah</a:t>
            </a:r>
            <a:r>
              <a:rPr lang="en-GB" sz="1300" dirty="0">
                <a:solidFill>
                  <a:srgbClr val="000000"/>
                </a:solidFill>
              </a:rPr>
              <a:t>, </a:t>
            </a:r>
            <a:r>
              <a:rPr lang="en-GB" sz="1300" dirty="0" err="1">
                <a:solidFill>
                  <a:srgbClr val="000000"/>
                </a:solidFill>
              </a:rPr>
              <a:t>penggunaan</a:t>
            </a:r>
            <a:r>
              <a:rPr lang="en-GB" sz="1300" dirty="0">
                <a:solidFill>
                  <a:srgbClr val="000000"/>
                </a:solidFill>
              </a:rPr>
              <a:t> </a:t>
            </a:r>
            <a:r>
              <a:rPr lang="en-GB" sz="1300" dirty="0" err="1">
                <a:solidFill>
                  <a:srgbClr val="000000"/>
                </a:solidFill>
              </a:rPr>
              <a:t>komputer</a:t>
            </a:r>
            <a:r>
              <a:rPr lang="en-GB" sz="1300" dirty="0">
                <a:solidFill>
                  <a:srgbClr val="000000"/>
                </a:solidFill>
              </a:rPr>
              <a:t> </a:t>
            </a:r>
            <a:r>
              <a:rPr lang="en-GB" sz="1300" dirty="0" err="1">
                <a:solidFill>
                  <a:srgbClr val="000000"/>
                </a:solidFill>
              </a:rPr>
              <a:t>untuk</a:t>
            </a:r>
            <a:r>
              <a:rPr lang="en-GB" sz="1300" dirty="0">
                <a:solidFill>
                  <a:srgbClr val="000000"/>
                </a:solidFill>
              </a:rPr>
              <a:t> :</a:t>
            </a:r>
          </a:p>
          <a:p>
            <a:pPr marL="457200" lvl="0" indent="-311150" rtl="0">
              <a:spcBef>
                <a:spcPts val="0"/>
              </a:spcBef>
              <a:buClr>
                <a:srgbClr val="000000"/>
              </a:buClr>
              <a:buSzPct val="100000"/>
              <a:buAutoNum type="arabicPeriod"/>
            </a:pPr>
            <a:r>
              <a:rPr lang="en-GB" sz="1300" dirty="0" err="1">
                <a:solidFill>
                  <a:srgbClr val="000000"/>
                </a:solidFill>
              </a:rPr>
              <a:t>mengubah</a:t>
            </a:r>
            <a:endParaRPr lang="en-GB" sz="1300" dirty="0">
              <a:solidFill>
                <a:srgbClr val="000000"/>
              </a:solidFill>
            </a:endParaRPr>
          </a:p>
          <a:p>
            <a:pPr marL="457200" lvl="0" indent="-311150" rtl="0">
              <a:spcBef>
                <a:spcPts val="0"/>
              </a:spcBef>
              <a:buClr>
                <a:srgbClr val="000000"/>
              </a:buClr>
              <a:buSzPct val="100000"/>
              <a:buAutoNum type="arabicPeriod"/>
            </a:pPr>
            <a:r>
              <a:rPr lang="en-GB" sz="1300" dirty="0" err="1">
                <a:solidFill>
                  <a:srgbClr val="000000"/>
                </a:solidFill>
              </a:rPr>
              <a:t>menyimpan</a:t>
            </a:r>
            <a:endParaRPr lang="en-GB" sz="1300" dirty="0">
              <a:solidFill>
                <a:srgbClr val="000000"/>
              </a:solidFill>
            </a:endParaRPr>
          </a:p>
          <a:p>
            <a:pPr marL="457200" lvl="0" indent="-311150" rtl="0">
              <a:spcBef>
                <a:spcPts val="0"/>
              </a:spcBef>
              <a:buClr>
                <a:srgbClr val="000000"/>
              </a:buClr>
              <a:buSzPct val="100000"/>
              <a:buAutoNum type="arabicPeriod"/>
            </a:pPr>
            <a:r>
              <a:rPr lang="en-GB" sz="1300" dirty="0" err="1">
                <a:solidFill>
                  <a:srgbClr val="000000"/>
                </a:solidFill>
              </a:rPr>
              <a:t>melindungi</a:t>
            </a:r>
            <a:r>
              <a:rPr lang="en-GB" sz="1300" dirty="0">
                <a:solidFill>
                  <a:srgbClr val="000000"/>
                </a:solidFill>
              </a:rPr>
              <a:t>              </a:t>
            </a:r>
            <a:r>
              <a:rPr lang="en-GB" sz="1300" dirty="0" err="1">
                <a:solidFill>
                  <a:srgbClr val="000000"/>
                </a:solidFill>
              </a:rPr>
              <a:t>maklumat</a:t>
            </a:r>
            <a:r>
              <a:rPr lang="en-GB" sz="1300" dirty="0">
                <a:solidFill>
                  <a:srgbClr val="000000"/>
                </a:solidFill>
              </a:rPr>
              <a:t> </a:t>
            </a:r>
            <a:r>
              <a:rPr lang="en-GB" sz="1300" dirty="0" err="1">
                <a:solidFill>
                  <a:srgbClr val="000000"/>
                </a:solidFill>
              </a:rPr>
              <a:t>tanpa</a:t>
            </a:r>
            <a:r>
              <a:rPr lang="en-GB" sz="1300" dirty="0">
                <a:solidFill>
                  <a:srgbClr val="000000"/>
                </a:solidFill>
              </a:rPr>
              <a:t> </a:t>
            </a:r>
            <a:r>
              <a:rPr lang="en-GB" sz="1300" dirty="0" err="1">
                <a:solidFill>
                  <a:srgbClr val="000000"/>
                </a:solidFill>
              </a:rPr>
              <a:t>mengira</a:t>
            </a:r>
            <a:r>
              <a:rPr lang="en-GB" sz="1300" dirty="0">
                <a:solidFill>
                  <a:srgbClr val="000000"/>
                </a:solidFill>
              </a:rPr>
              <a:t> </a:t>
            </a:r>
            <a:r>
              <a:rPr lang="en-GB" sz="1300" dirty="0" err="1">
                <a:solidFill>
                  <a:srgbClr val="000000"/>
                </a:solidFill>
              </a:rPr>
              <a:t>waktu</a:t>
            </a:r>
            <a:r>
              <a:rPr lang="en-GB" sz="1300" dirty="0">
                <a:solidFill>
                  <a:srgbClr val="000000"/>
                </a:solidFill>
              </a:rPr>
              <a:t> &amp; </a:t>
            </a:r>
            <a:r>
              <a:rPr lang="en-GB" sz="1300" dirty="0" err="1">
                <a:solidFill>
                  <a:srgbClr val="000000"/>
                </a:solidFill>
              </a:rPr>
              <a:t>tempat</a:t>
            </a:r>
            <a:endParaRPr lang="en-GB" sz="1300" dirty="0">
              <a:solidFill>
                <a:srgbClr val="000000"/>
              </a:solidFill>
            </a:endParaRPr>
          </a:p>
          <a:p>
            <a:pPr marL="457200" lvl="0" indent="-311150" rtl="0">
              <a:spcBef>
                <a:spcPts val="0"/>
              </a:spcBef>
              <a:buClr>
                <a:srgbClr val="000000"/>
              </a:buClr>
              <a:buSzPct val="100000"/>
              <a:buAutoNum type="arabicPeriod"/>
            </a:pPr>
            <a:r>
              <a:rPr lang="en-GB" sz="1300" dirty="0" err="1">
                <a:solidFill>
                  <a:srgbClr val="000000"/>
                </a:solidFill>
              </a:rPr>
              <a:t>memproses</a:t>
            </a:r>
            <a:r>
              <a:rPr lang="en-GB" sz="1300" dirty="0">
                <a:solidFill>
                  <a:srgbClr val="000000"/>
                </a:solidFill>
              </a:rPr>
              <a:t> </a:t>
            </a:r>
          </a:p>
          <a:p>
            <a:pPr marL="457200" lvl="0" indent="-311150" rtl="0">
              <a:spcBef>
                <a:spcPts val="0"/>
              </a:spcBef>
              <a:buClr>
                <a:srgbClr val="000000"/>
              </a:buClr>
              <a:buSzPct val="100000"/>
              <a:buAutoNum type="arabicPeriod"/>
            </a:pPr>
            <a:r>
              <a:rPr lang="en-GB" sz="1300" dirty="0" err="1">
                <a:solidFill>
                  <a:srgbClr val="000000"/>
                </a:solidFill>
              </a:rPr>
              <a:t>memindahkan</a:t>
            </a:r>
            <a:r>
              <a:rPr lang="en-GB" sz="1300" dirty="0">
                <a:solidFill>
                  <a:srgbClr val="000000"/>
                </a:solidFill>
              </a:rPr>
              <a:t> </a:t>
            </a:r>
          </a:p>
        </p:txBody>
      </p:sp>
      <p:pic>
        <p:nvPicPr>
          <p:cNvPr id="73" name="Shape 73"/>
          <p:cNvPicPr preferRelativeResize="0"/>
          <p:nvPr/>
        </p:nvPicPr>
        <p:blipFill>
          <a:blip r:embed="rId3">
            <a:alphaModFix/>
          </a:blip>
          <a:stretch>
            <a:fillRect/>
          </a:stretch>
        </p:blipFill>
        <p:spPr>
          <a:xfrm>
            <a:off x="6175175" y="1017725"/>
            <a:ext cx="2327549" cy="3839000"/>
          </a:xfrm>
          <a:prstGeom prst="rect">
            <a:avLst/>
          </a:prstGeom>
          <a:noFill/>
          <a:ln>
            <a:noFill/>
          </a:ln>
        </p:spPr>
      </p:pic>
      <p:sp>
        <p:nvSpPr>
          <p:cNvPr id="74" name="Shape 74"/>
          <p:cNvSpPr/>
          <p:nvPr/>
        </p:nvSpPr>
        <p:spPr>
          <a:xfrm>
            <a:off x="1905000" y="2647950"/>
            <a:ext cx="252850" cy="1828800"/>
          </a:xfrm>
          <a:prstGeom prst="rightBrace">
            <a:avLst>
              <a:gd name="adj1" fmla="val 8333"/>
              <a:gd name="adj2" fmla="val 50969"/>
            </a:avLst>
          </a:prstGeom>
          <a:no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1000"/>
                                        <p:tgtEl>
                                          <p:spTgt spid="7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72"/>
                                        </p:tgtEl>
                                        <p:attrNameLst>
                                          <p:attrName>style.visibility</p:attrName>
                                        </p:attrNameLst>
                                      </p:cBhvr>
                                      <p:to>
                                        <p:strVal val="visible"/>
                                      </p:to>
                                    </p:set>
                                    <p:anim calcmode="lin" valueType="num">
                                      <p:cBhvr additive="base">
                                        <p:cTn id="12" dur="1000"/>
                                        <p:tgtEl>
                                          <p:spTgt spid="72"/>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71"/>
                                        </p:tgtEl>
                                        <p:attrNameLst>
                                          <p:attrName>style.visibility</p:attrName>
                                        </p:attrNameLst>
                                      </p:cBhvr>
                                      <p:to>
                                        <p:strVal val="visible"/>
                                      </p:to>
                                    </p:set>
                                    <p:anim calcmode="lin" valueType="num">
                                      <p:cBhvr>
                                        <p:cTn id="17" dur="500" fill="hold"/>
                                        <p:tgtEl>
                                          <p:spTgt spid="71"/>
                                        </p:tgtEl>
                                        <p:attrNameLst>
                                          <p:attrName>ppt_w</p:attrName>
                                        </p:attrNameLst>
                                      </p:cBhvr>
                                      <p:tavLst>
                                        <p:tav tm="0">
                                          <p:val>
                                            <p:fltVal val="0"/>
                                          </p:val>
                                        </p:tav>
                                        <p:tav tm="100000">
                                          <p:val>
                                            <p:strVal val="#ppt_w"/>
                                          </p:val>
                                        </p:tav>
                                      </p:tavLst>
                                    </p:anim>
                                    <p:anim calcmode="lin" valueType="num">
                                      <p:cBhvr>
                                        <p:cTn id="18" dur="500" fill="hold"/>
                                        <p:tgtEl>
                                          <p:spTgt spid="7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599" cy="572699"/>
          </a:xfrm>
          <a:prstGeom prst="rect">
            <a:avLst/>
          </a:prstGeom>
          <a:solidFill>
            <a:srgbClr val="EAD1DC"/>
          </a:solidFill>
        </p:spPr>
        <p:txBody>
          <a:bodyPr lIns="91425" tIns="91425" rIns="91425" bIns="91425" anchor="t" anchorCtr="0">
            <a:noAutofit/>
          </a:bodyPr>
          <a:lstStyle/>
          <a:p>
            <a:pPr algn="ctr">
              <a:spcBef>
                <a:spcPts val="0"/>
              </a:spcBef>
              <a:buNone/>
            </a:pPr>
            <a:r>
              <a:rPr lang="en-GB">
                <a:solidFill>
                  <a:srgbClr val="000000"/>
                </a:solidFill>
              </a:rPr>
              <a:t>Kepentingan kemahiran berfikir dalam ICT ?</a:t>
            </a:r>
          </a:p>
        </p:txBody>
      </p:sp>
      <p:sp>
        <p:nvSpPr>
          <p:cNvPr id="80" name="Shape 80"/>
          <p:cNvSpPr txBox="1">
            <a:spLocks noGrp="1"/>
          </p:cNvSpPr>
          <p:nvPr>
            <p:ph type="body" idx="1"/>
          </p:nvPr>
        </p:nvSpPr>
        <p:spPr>
          <a:xfrm>
            <a:off x="311700" y="1152475"/>
            <a:ext cx="3999899" cy="3416400"/>
          </a:xfrm>
          <a:prstGeom prst="rect">
            <a:avLst/>
          </a:prstGeom>
          <a:solidFill>
            <a:srgbClr val="FF9900"/>
          </a:solidFill>
          <a:ln w="9525" cap="flat" cmpd="sng">
            <a:solidFill>
              <a:srgbClr val="000000"/>
            </a:solidFill>
            <a:prstDash val="solid"/>
            <a:round/>
            <a:headEnd type="none" w="med" len="med"/>
            <a:tailEnd type="none" w="med" len="med"/>
          </a:ln>
        </p:spPr>
        <p:txBody>
          <a:bodyPr lIns="91425" tIns="91425" rIns="91425" bIns="91425" anchor="t" anchorCtr="0">
            <a:noAutofit/>
          </a:bodyPr>
          <a:lstStyle/>
          <a:p>
            <a:pPr marL="323850" lvl="0" indent="-171450" rtl="0">
              <a:spcBef>
                <a:spcPts val="0"/>
              </a:spcBef>
              <a:buClr>
                <a:srgbClr val="000000"/>
              </a:buClr>
              <a:buSzPct val="100000"/>
              <a:buFont typeface="Wingdings" panose="05000000000000000000" pitchFamily="2" charset="2"/>
              <a:buChar char="v"/>
            </a:pPr>
            <a:r>
              <a:rPr lang="en-GB" sz="1100" dirty="0" err="1" smtClean="0">
                <a:solidFill>
                  <a:srgbClr val="000000"/>
                </a:solidFill>
              </a:rPr>
              <a:t>Merealisasikan</a:t>
            </a:r>
            <a:r>
              <a:rPr lang="en-GB" sz="1100" dirty="0" smtClean="0">
                <a:solidFill>
                  <a:srgbClr val="000000"/>
                </a:solidFill>
              </a:rPr>
              <a:t> </a:t>
            </a:r>
            <a:r>
              <a:rPr lang="en-GB" sz="1100" dirty="0" err="1">
                <a:solidFill>
                  <a:srgbClr val="000000"/>
                </a:solidFill>
              </a:rPr>
              <a:t>wawasan</a:t>
            </a:r>
            <a:r>
              <a:rPr lang="en-GB" sz="1100" dirty="0">
                <a:solidFill>
                  <a:srgbClr val="000000"/>
                </a:solidFill>
              </a:rPr>
              <a:t> 2020 &amp; </a:t>
            </a:r>
            <a:r>
              <a:rPr lang="en-GB" sz="1100" dirty="0" err="1">
                <a:solidFill>
                  <a:srgbClr val="000000"/>
                </a:solidFill>
              </a:rPr>
              <a:t>hasrat</a:t>
            </a:r>
            <a:r>
              <a:rPr lang="en-GB" sz="1100" dirty="0">
                <a:solidFill>
                  <a:srgbClr val="000000"/>
                </a:solidFill>
              </a:rPr>
              <a:t> </a:t>
            </a:r>
            <a:r>
              <a:rPr lang="en-GB" sz="1100" dirty="0" err="1">
                <a:solidFill>
                  <a:srgbClr val="000000"/>
                </a:solidFill>
              </a:rPr>
              <a:t>mencapai</a:t>
            </a:r>
            <a:r>
              <a:rPr lang="en-GB" sz="1100" dirty="0">
                <a:solidFill>
                  <a:srgbClr val="000000"/>
                </a:solidFill>
              </a:rPr>
              <a:t> </a:t>
            </a:r>
            <a:r>
              <a:rPr lang="en-GB" sz="1100" dirty="0" err="1">
                <a:solidFill>
                  <a:srgbClr val="000000"/>
                </a:solidFill>
              </a:rPr>
              <a:t>negara</a:t>
            </a:r>
            <a:r>
              <a:rPr lang="en-GB" sz="1100" dirty="0">
                <a:solidFill>
                  <a:srgbClr val="000000"/>
                </a:solidFill>
              </a:rPr>
              <a:t> </a:t>
            </a:r>
            <a:r>
              <a:rPr lang="en-GB" sz="1100" dirty="0" smtClean="0">
                <a:solidFill>
                  <a:srgbClr val="000000"/>
                </a:solidFill>
              </a:rPr>
              <a:t>       </a:t>
            </a:r>
            <a:r>
              <a:rPr lang="en-GB" sz="1100" dirty="0" err="1" smtClean="0">
                <a:solidFill>
                  <a:srgbClr val="000000"/>
                </a:solidFill>
              </a:rPr>
              <a:t>maju</a:t>
            </a:r>
            <a:r>
              <a:rPr lang="en-GB" sz="1100" dirty="0" smtClean="0">
                <a:solidFill>
                  <a:srgbClr val="000000"/>
                </a:solidFill>
              </a:rPr>
              <a:t> </a:t>
            </a:r>
            <a:r>
              <a:rPr lang="en-GB" sz="1100" dirty="0" err="1">
                <a:solidFill>
                  <a:srgbClr val="000000"/>
                </a:solidFill>
              </a:rPr>
              <a:t>dalam</a:t>
            </a:r>
            <a:r>
              <a:rPr lang="en-GB" sz="1100" dirty="0">
                <a:solidFill>
                  <a:srgbClr val="000000"/>
                </a:solidFill>
              </a:rPr>
              <a:t> </a:t>
            </a:r>
            <a:r>
              <a:rPr lang="en-GB" sz="1100" dirty="0" err="1">
                <a:solidFill>
                  <a:srgbClr val="000000"/>
                </a:solidFill>
              </a:rPr>
              <a:t>bidang</a:t>
            </a:r>
            <a:r>
              <a:rPr lang="en-GB" sz="1100" dirty="0">
                <a:solidFill>
                  <a:srgbClr val="000000"/>
                </a:solidFill>
              </a:rPr>
              <a:t> ICT </a:t>
            </a:r>
            <a:r>
              <a:rPr lang="en-GB" sz="1100" dirty="0" err="1">
                <a:solidFill>
                  <a:srgbClr val="000000"/>
                </a:solidFill>
              </a:rPr>
              <a:t>terutamanya</a:t>
            </a:r>
            <a:r>
              <a:rPr lang="en-GB" sz="1100" dirty="0">
                <a:solidFill>
                  <a:srgbClr val="000000"/>
                </a:solidFill>
              </a:rPr>
              <a:t>.</a:t>
            </a:r>
          </a:p>
          <a:p>
            <a:pPr marL="457200" lvl="0" indent="-304800" rtl="0">
              <a:spcBef>
                <a:spcPts val="0"/>
              </a:spcBef>
              <a:buClr>
                <a:srgbClr val="000000"/>
              </a:buClr>
              <a:buSzPct val="100000"/>
              <a:buChar char="❖"/>
            </a:pPr>
            <a:r>
              <a:rPr lang="en-GB" sz="1100" dirty="0" err="1">
                <a:solidFill>
                  <a:srgbClr val="000000"/>
                </a:solidFill>
              </a:rPr>
              <a:t>Memupuk</a:t>
            </a:r>
            <a:r>
              <a:rPr lang="en-GB" sz="1100" dirty="0">
                <a:solidFill>
                  <a:srgbClr val="000000"/>
                </a:solidFill>
              </a:rPr>
              <a:t> </a:t>
            </a:r>
            <a:r>
              <a:rPr lang="en-GB" sz="1100" dirty="0" err="1">
                <a:solidFill>
                  <a:srgbClr val="000000"/>
                </a:solidFill>
              </a:rPr>
              <a:t>dan</a:t>
            </a:r>
            <a:r>
              <a:rPr lang="en-GB" sz="1100" dirty="0">
                <a:solidFill>
                  <a:srgbClr val="000000"/>
                </a:solidFill>
              </a:rPr>
              <a:t> </a:t>
            </a:r>
            <a:r>
              <a:rPr lang="en-GB" sz="1100" dirty="0" err="1">
                <a:solidFill>
                  <a:srgbClr val="000000"/>
                </a:solidFill>
              </a:rPr>
              <a:t>mewujudkan</a:t>
            </a:r>
            <a:r>
              <a:rPr lang="en-GB" sz="1100" dirty="0">
                <a:solidFill>
                  <a:srgbClr val="000000"/>
                </a:solidFill>
              </a:rPr>
              <a:t> </a:t>
            </a:r>
            <a:r>
              <a:rPr lang="en-GB" sz="1100" dirty="0" err="1">
                <a:solidFill>
                  <a:srgbClr val="000000"/>
                </a:solidFill>
              </a:rPr>
              <a:t>pemikiran</a:t>
            </a:r>
            <a:r>
              <a:rPr lang="en-GB" sz="1100" dirty="0">
                <a:solidFill>
                  <a:srgbClr val="000000"/>
                </a:solidFill>
              </a:rPr>
              <a:t> yang </a:t>
            </a:r>
            <a:r>
              <a:rPr lang="en-GB" sz="1100" dirty="0" err="1">
                <a:solidFill>
                  <a:srgbClr val="000000"/>
                </a:solidFill>
              </a:rPr>
              <a:t>baik</a:t>
            </a:r>
            <a:r>
              <a:rPr lang="en-GB" sz="1100" dirty="0">
                <a:solidFill>
                  <a:srgbClr val="000000"/>
                </a:solidFill>
              </a:rPr>
              <a:t> </a:t>
            </a:r>
            <a:r>
              <a:rPr lang="en-GB" sz="1100" dirty="0" err="1">
                <a:solidFill>
                  <a:srgbClr val="000000"/>
                </a:solidFill>
              </a:rPr>
              <a:t>dalam</a:t>
            </a:r>
            <a:r>
              <a:rPr lang="en-GB" sz="1100" dirty="0">
                <a:solidFill>
                  <a:srgbClr val="000000"/>
                </a:solidFill>
              </a:rPr>
              <a:t> </a:t>
            </a:r>
            <a:r>
              <a:rPr lang="en-GB" sz="1100" dirty="0" err="1">
                <a:solidFill>
                  <a:srgbClr val="000000"/>
                </a:solidFill>
              </a:rPr>
              <a:t>bidang</a:t>
            </a:r>
            <a:r>
              <a:rPr lang="en-GB" sz="1100" dirty="0">
                <a:solidFill>
                  <a:srgbClr val="000000"/>
                </a:solidFill>
              </a:rPr>
              <a:t> ICT </a:t>
            </a:r>
            <a:r>
              <a:rPr lang="en-GB" sz="1100" dirty="0" err="1">
                <a:solidFill>
                  <a:srgbClr val="000000"/>
                </a:solidFill>
              </a:rPr>
              <a:t>dalam</a:t>
            </a:r>
            <a:r>
              <a:rPr lang="en-GB" sz="1100" dirty="0">
                <a:solidFill>
                  <a:srgbClr val="000000"/>
                </a:solidFill>
              </a:rPr>
              <a:t> </a:t>
            </a:r>
            <a:r>
              <a:rPr lang="en-GB" sz="1100" dirty="0" err="1">
                <a:solidFill>
                  <a:srgbClr val="000000"/>
                </a:solidFill>
              </a:rPr>
              <a:t>kalangan</a:t>
            </a:r>
            <a:r>
              <a:rPr lang="en-GB" sz="1100" dirty="0">
                <a:solidFill>
                  <a:srgbClr val="000000"/>
                </a:solidFill>
              </a:rPr>
              <a:t> </a:t>
            </a:r>
            <a:r>
              <a:rPr lang="en-GB" sz="1100" dirty="0" err="1">
                <a:solidFill>
                  <a:srgbClr val="000000"/>
                </a:solidFill>
              </a:rPr>
              <a:t>pelajar</a:t>
            </a:r>
            <a:r>
              <a:rPr lang="en-GB" sz="1100" dirty="0">
                <a:solidFill>
                  <a:srgbClr val="000000"/>
                </a:solidFill>
              </a:rPr>
              <a:t> .</a:t>
            </a:r>
          </a:p>
          <a:p>
            <a:pPr marL="457200" lvl="0" indent="-304800" rtl="0">
              <a:spcBef>
                <a:spcPts val="0"/>
              </a:spcBef>
              <a:buClr>
                <a:srgbClr val="000000"/>
              </a:buClr>
              <a:buSzPct val="100000"/>
              <a:buChar char="❖"/>
            </a:pPr>
            <a:r>
              <a:rPr lang="en-GB" sz="1100" dirty="0" err="1">
                <a:solidFill>
                  <a:srgbClr val="000000"/>
                </a:solidFill>
              </a:rPr>
              <a:t>Memperkembangkan</a:t>
            </a:r>
            <a:r>
              <a:rPr lang="en-GB" sz="1100" dirty="0">
                <a:solidFill>
                  <a:srgbClr val="000000"/>
                </a:solidFill>
              </a:rPr>
              <a:t> </a:t>
            </a:r>
            <a:r>
              <a:rPr lang="en-GB" sz="1100" dirty="0" err="1">
                <a:solidFill>
                  <a:srgbClr val="000000"/>
                </a:solidFill>
              </a:rPr>
              <a:t>daya</a:t>
            </a:r>
            <a:r>
              <a:rPr lang="en-GB" sz="1100" dirty="0">
                <a:solidFill>
                  <a:srgbClr val="000000"/>
                </a:solidFill>
              </a:rPr>
              <a:t> </a:t>
            </a:r>
            <a:r>
              <a:rPr lang="en-GB" sz="1100" dirty="0" err="1">
                <a:solidFill>
                  <a:srgbClr val="000000"/>
                </a:solidFill>
              </a:rPr>
              <a:t>intelek</a:t>
            </a:r>
            <a:r>
              <a:rPr lang="en-GB" sz="1100" dirty="0">
                <a:solidFill>
                  <a:srgbClr val="000000"/>
                </a:solidFill>
              </a:rPr>
              <a:t> </a:t>
            </a:r>
            <a:r>
              <a:rPr lang="en-GB" sz="1100" dirty="0" err="1">
                <a:solidFill>
                  <a:srgbClr val="000000"/>
                </a:solidFill>
              </a:rPr>
              <a:t>dan</a:t>
            </a:r>
            <a:r>
              <a:rPr lang="en-GB" sz="1100" dirty="0">
                <a:solidFill>
                  <a:srgbClr val="000000"/>
                </a:solidFill>
              </a:rPr>
              <a:t> </a:t>
            </a:r>
            <a:r>
              <a:rPr lang="en-GB" sz="1100" dirty="0" err="1">
                <a:solidFill>
                  <a:srgbClr val="000000"/>
                </a:solidFill>
              </a:rPr>
              <a:t>kemahiran</a:t>
            </a:r>
            <a:r>
              <a:rPr lang="en-GB" sz="1100" dirty="0">
                <a:solidFill>
                  <a:srgbClr val="000000"/>
                </a:solidFill>
              </a:rPr>
              <a:t> </a:t>
            </a:r>
            <a:r>
              <a:rPr lang="en-GB" sz="1100" dirty="0" err="1">
                <a:solidFill>
                  <a:srgbClr val="000000"/>
                </a:solidFill>
              </a:rPr>
              <a:t>berfikir</a:t>
            </a:r>
            <a:r>
              <a:rPr lang="en-GB" sz="1100" dirty="0">
                <a:solidFill>
                  <a:srgbClr val="000000"/>
                </a:solidFill>
              </a:rPr>
              <a:t> </a:t>
            </a:r>
            <a:r>
              <a:rPr lang="en-GB" sz="1100" dirty="0" err="1">
                <a:solidFill>
                  <a:srgbClr val="000000"/>
                </a:solidFill>
              </a:rPr>
              <a:t>dalam</a:t>
            </a:r>
            <a:r>
              <a:rPr lang="en-GB" sz="1100" dirty="0">
                <a:solidFill>
                  <a:srgbClr val="000000"/>
                </a:solidFill>
              </a:rPr>
              <a:t> ICT.</a:t>
            </a:r>
          </a:p>
          <a:p>
            <a:pPr marL="457200" lvl="0" indent="-304800" rtl="0">
              <a:spcBef>
                <a:spcPts val="0"/>
              </a:spcBef>
              <a:buClr>
                <a:srgbClr val="000000"/>
              </a:buClr>
              <a:buSzPct val="100000"/>
              <a:buChar char="❖"/>
            </a:pPr>
            <a:r>
              <a:rPr lang="en-GB" sz="1100" dirty="0" err="1">
                <a:solidFill>
                  <a:srgbClr val="000000"/>
                </a:solidFill>
              </a:rPr>
              <a:t>Memudahkan</a:t>
            </a:r>
            <a:r>
              <a:rPr lang="en-GB" sz="1100" dirty="0">
                <a:solidFill>
                  <a:srgbClr val="000000"/>
                </a:solidFill>
              </a:rPr>
              <a:t> proses </a:t>
            </a:r>
            <a:r>
              <a:rPr lang="en-GB" sz="1100" dirty="0" err="1">
                <a:solidFill>
                  <a:srgbClr val="000000"/>
                </a:solidFill>
              </a:rPr>
              <a:t>pembelajaran</a:t>
            </a:r>
            <a:r>
              <a:rPr lang="en-GB" sz="1100" dirty="0">
                <a:solidFill>
                  <a:srgbClr val="000000"/>
                </a:solidFill>
              </a:rPr>
              <a:t> </a:t>
            </a:r>
            <a:r>
              <a:rPr lang="en-GB" sz="1100" dirty="0" err="1">
                <a:solidFill>
                  <a:srgbClr val="000000"/>
                </a:solidFill>
              </a:rPr>
              <a:t>dan</a:t>
            </a:r>
            <a:r>
              <a:rPr lang="en-GB" sz="1100" dirty="0">
                <a:solidFill>
                  <a:srgbClr val="000000"/>
                </a:solidFill>
              </a:rPr>
              <a:t> </a:t>
            </a:r>
            <a:r>
              <a:rPr lang="en-GB" sz="1100" dirty="0" err="1">
                <a:solidFill>
                  <a:srgbClr val="000000"/>
                </a:solidFill>
              </a:rPr>
              <a:t>pengajaran</a:t>
            </a:r>
            <a:r>
              <a:rPr lang="en-GB" sz="1100" dirty="0">
                <a:solidFill>
                  <a:srgbClr val="000000"/>
                </a:solidFill>
              </a:rPr>
              <a:t> </a:t>
            </a:r>
            <a:r>
              <a:rPr lang="en-GB" sz="1100" dirty="0" err="1">
                <a:solidFill>
                  <a:srgbClr val="000000"/>
                </a:solidFill>
              </a:rPr>
              <a:t>berlaku</a:t>
            </a:r>
            <a:r>
              <a:rPr lang="en-GB" sz="1100" dirty="0">
                <a:solidFill>
                  <a:srgbClr val="000000"/>
                </a:solidFill>
              </a:rPr>
              <a:t>.</a:t>
            </a:r>
          </a:p>
          <a:p>
            <a:pPr marL="457200" lvl="0" indent="-304800" rtl="0">
              <a:spcBef>
                <a:spcPts val="0"/>
              </a:spcBef>
              <a:buClr>
                <a:srgbClr val="000000"/>
              </a:buClr>
              <a:buSzPct val="100000"/>
              <a:buChar char="❖"/>
            </a:pPr>
            <a:r>
              <a:rPr lang="en-GB" sz="1100" dirty="0" err="1">
                <a:solidFill>
                  <a:srgbClr val="000000"/>
                </a:solidFill>
              </a:rPr>
              <a:t>Keupayaan</a:t>
            </a:r>
            <a:r>
              <a:rPr lang="en-GB" sz="1100" dirty="0">
                <a:solidFill>
                  <a:srgbClr val="000000"/>
                </a:solidFill>
              </a:rPr>
              <a:t> </a:t>
            </a:r>
            <a:r>
              <a:rPr lang="en-GB" sz="1100" dirty="0" err="1">
                <a:solidFill>
                  <a:srgbClr val="000000"/>
                </a:solidFill>
              </a:rPr>
              <a:t>untuk</a:t>
            </a:r>
            <a:r>
              <a:rPr lang="en-GB" sz="1100" dirty="0">
                <a:solidFill>
                  <a:srgbClr val="000000"/>
                </a:solidFill>
              </a:rPr>
              <a:t> </a:t>
            </a:r>
            <a:r>
              <a:rPr lang="en-GB" sz="1100" dirty="0" err="1">
                <a:solidFill>
                  <a:srgbClr val="000000"/>
                </a:solidFill>
              </a:rPr>
              <a:t>memindahkan</a:t>
            </a:r>
            <a:r>
              <a:rPr lang="en-GB" sz="1100" dirty="0">
                <a:solidFill>
                  <a:srgbClr val="000000"/>
                </a:solidFill>
              </a:rPr>
              <a:t> </a:t>
            </a:r>
            <a:r>
              <a:rPr lang="en-GB" sz="1100" dirty="0" err="1">
                <a:solidFill>
                  <a:srgbClr val="000000"/>
                </a:solidFill>
              </a:rPr>
              <a:t>kemahiran</a:t>
            </a:r>
            <a:r>
              <a:rPr lang="en-GB" sz="1100" dirty="0">
                <a:solidFill>
                  <a:srgbClr val="000000"/>
                </a:solidFill>
              </a:rPr>
              <a:t>  yang </a:t>
            </a:r>
            <a:r>
              <a:rPr lang="en-GB" sz="1100" dirty="0" err="1">
                <a:solidFill>
                  <a:srgbClr val="000000"/>
                </a:solidFill>
              </a:rPr>
              <a:t>sedia</a:t>
            </a:r>
            <a:r>
              <a:rPr lang="en-GB" sz="1100" dirty="0">
                <a:solidFill>
                  <a:srgbClr val="000000"/>
                </a:solidFill>
              </a:rPr>
              <a:t> </a:t>
            </a:r>
            <a:r>
              <a:rPr lang="en-GB" sz="1100" dirty="0" err="1">
                <a:solidFill>
                  <a:srgbClr val="000000"/>
                </a:solidFill>
              </a:rPr>
              <a:t>ada</a:t>
            </a:r>
            <a:r>
              <a:rPr lang="en-GB" sz="1100" dirty="0">
                <a:solidFill>
                  <a:srgbClr val="000000"/>
                </a:solidFill>
              </a:rPr>
              <a:t> </a:t>
            </a:r>
            <a:r>
              <a:rPr lang="en-GB" sz="1100" dirty="0" err="1">
                <a:solidFill>
                  <a:srgbClr val="000000"/>
                </a:solidFill>
              </a:rPr>
              <a:t>untuk</a:t>
            </a:r>
            <a:r>
              <a:rPr lang="en-GB" sz="1100" dirty="0">
                <a:solidFill>
                  <a:srgbClr val="000000"/>
                </a:solidFill>
              </a:rPr>
              <a:t> </a:t>
            </a:r>
            <a:r>
              <a:rPr lang="en-GB" sz="1100" dirty="0" err="1">
                <a:solidFill>
                  <a:srgbClr val="000000"/>
                </a:solidFill>
              </a:rPr>
              <a:t>situasi</a:t>
            </a:r>
            <a:r>
              <a:rPr lang="en-GB" sz="1100" dirty="0">
                <a:solidFill>
                  <a:srgbClr val="000000"/>
                </a:solidFill>
              </a:rPr>
              <a:t> yang </a:t>
            </a:r>
            <a:r>
              <a:rPr lang="en-GB" sz="1100" dirty="0" err="1">
                <a:solidFill>
                  <a:srgbClr val="000000"/>
                </a:solidFill>
              </a:rPr>
              <a:t>berbeza</a:t>
            </a:r>
            <a:r>
              <a:rPr lang="en-GB" sz="1100" dirty="0">
                <a:solidFill>
                  <a:srgbClr val="000000"/>
                </a:solidFill>
              </a:rPr>
              <a:t>.</a:t>
            </a:r>
          </a:p>
          <a:p>
            <a:pPr marL="457200" lvl="0" indent="-304800">
              <a:spcBef>
                <a:spcPts val="0"/>
              </a:spcBef>
              <a:buClr>
                <a:srgbClr val="000000"/>
              </a:buClr>
              <a:buSzPct val="100000"/>
              <a:buChar char="❖"/>
            </a:pPr>
            <a:r>
              <a:rPr lang="en-GB" sz="1100" dirty="0" err="1">
                <a:solidFill>
                  <a:srgbClr val="000000"/>
                </a:solidFill>
              </a:rPr>
              <a:t>Menggunakan</a:t>
            </a:r>
            <a:r>
              <a:rPr lang="en-GB" sz="1100" dirty="0">
                <a:solidFill>
                  <a:srgbClr val="000000"/>
                </a:solidFill>
              </a:rPr>
              <a:t> </a:t>
            </a:r>
            <a:r>
              <a:rPr lang="en-GB" sz="1100" dirty="0" err="1">
                <a:solidFill>
                  <a:srgbClr val="000000"/>
                </a:solidFill>
              </a:rPr>
              <a:t>pengetahuan</a:t>
            </a:r>
            <a:r>
              <a:rPr lang="en-GB" sz="1100" dirty="0">
                <a:solidFill>
                  <a:srgbClr val="000000"/>
                </a:solidFill>
              </a:rPr>
              <a:t> yang </a:t>
            </a:r>
            <a:r>
              <a:rPr lang="en-GB" sz="1100" dirty="0" err="1">
                <a:solidFill>
                  <a:srgbClr val="000000"/>
                </a:solidFill>
              </a:rPr>
              <a:t>dipelajari</a:t>
            </a:r>
            <a:r>
              <a:rPr lang="en-GB" sz="1100" dirty="0">
                <a:solidFill>
                  <a:srgbClr val="000000"/>
                </a:solidFill>
              </a:rPr>
              <a:t> </a:t>
            </a:r>
            <a:r>
              <a:rPr lang="en-GB" sz="1100" dirty="0" err="1">
                <a:solidFill>
                  <a:srgbClr val="000000"/>
                </a:solidFill>
              </a:rPr>
              <a:t>dengan</a:t>
            </a:r>
            <a:r>
              <a:rPr lang="en-GB" sz="1100" dirty="0">
                <a:solidFill>
                  <a:srgbClr val="000000"/>
                </a:solidFill>
              </a:rPr>
              <a:t> </a:t>
            </a:r>
            <a:r>
              <a:rPr lang="en-GB" sz="1100" dirty="0" err="1">
                <a:solidFill>
                  <a:srgbClr val="000000"/>
                </a:solidFill>
              </a:rPr>
              <a:t>lebih</a:t>
            </a:r>
            <a:r>
              <a:rPr lang="en-GB" sz="1100" dirty="0">
                <a:solidFill>
                  <a:srgbClr val="000000"/>
                </a:solidFill>
              </a:rPr>
              <a:t> </a:t>
            </a:r>
            <a:r>
              <a:rPr lang="en-GB" sz="1100" dirty="0" err="1">
                <a:solidFill>
                  <a:srgbClr val="000000"/>
                </a:solidFill>
              </a:rPr>
              <a:t>produktif</a:t>
            </a:r>
            <a:r>
              <a:rPr lang="en-GB" sz="1100" dirty="0">
                <a:solidFill>
                  <a:srgbClr val="000000"/>
                </a:solidFill>
              </a:rPr>
              <a:t>.</a:t>
            </a:r>
          </a:p>
        </p:txBody>
      </p:sp>
      <p:sp>
        <p:nvSpPr>
          <p:cNvPr id="81" name="Shape 81"/>
          <p:cNvSpPr txBox="1">
            <a:spLocks noGrp="1"/>
          </p:cNvSpPr>
          <p:nvPr>
            <p:ph type="body" idx="2"/>
          </p:nvPr>
        </p:nvSpPr>
        <p:spPr>
          <a:xfrm>
            <a:off x="4832400" y="1152475"/>
            <a:ext cx="3999899" cy="3416400"/>
          </a:xfrm>
          <a:prstGeom prst="rect">
            <a:avLst/>
          </a:prstGeom>
        </p:spPr>
        <p:txBody>
          <a:bodyPr lIns="91425" tIns="91425" rIns="91425" bIns="91425" anchor="t" anchorCtr="0">
            <a:noAutofit/>
          </a:bodyPr>
          <a:lstStyle/>
          <a:p>
            <a:pPr>
              <a:spcBef>
                <a:spcPts val="0"/>
              </a:spcBef>
              <a:buNone/>
            </a:pPr>
            <a:endParaRPr/>
          </a:p>
        </p:txBody>
      </p:sp>
      <p:pic>
        <p:nvPicPr>
          <p:cNvPr id="82" name="Shape 82"/>
          <p:cNvPicPr preferRelativeResize="0"/>
          <p:nvPr/>
        </p:nvPicPr>
        <p:blipFill>
          <a:blip r:embed="rId3">
            <a:alphaModFix/>
          </a:blip>
          <a:stretch>
            <a:fillRect/>
          </a:stretch>
        </p:blipFill>
        <p:spPr>
          <a:xfrm>
            <a:off x="5035150" y="1296300"/>
            <a:ext cx="3610074" cy="31688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additive="base">
                                        <p:cTn id="7" dur="1000"/>
                                        <p:tgtEl>
                                          <p:spTgt spid="80"/>
                                        </p:tgtEl>
                                        <p:attrNameLst>
                                          <p:attrName>ppt_x</p:attrName>
                                        </p:attrNameLst>
                                      </p:cBhvr>
                                      <p:tavLst>
                                        <p:tav tm="0">
                                          <p:val>
                                            <p:strVal val="#ppt_x-1"/>
                                          </p:val>
                                        </p:tav>
                                        <p:tav tm="100000">
                                          <p:val>
                                            <p:strVal val="#ppt_x"/>
                                          </p:val>
                                        </p:tav>
                                      </p:tavLst>
                                    </p:anim>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 calcmode="lin" valueType="num">
                                      <p:cBhvr additive="base">
                                        <p:cTn id="12" dur="1000"/>
                                        <p:tgtEl>
                                          <p:spTgt spid="82"/>
                                        </p:tgtEl>
                                        <p:attrNameLst>
                                          <p:attrName>ppt_x</p:attrName>
                                        </p:attrNameLst>
                                      </p:cBhvr>
                                      <p:tavLst>
                                        <p:tav tm="0">
                                          <p:val>
                                            <p:strVal val="#ppt_x+1"/>
                                          </p:val>
                                        </p:tav>
                                        <p:tav tm="100000">
                                          <p:val>
                                            <p:strVal val="#ppt_x"/>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 calcmode="lin" valueType="num">
                                      <p:cBhvr additive="base">
                                        <p:cTn id="17" dur="1000"/>
                                        <p:tgtEl>
                                          <p:spTgt spid="7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157425"/>
            <a:ext cx="8520599" cy="551699"/>
          </a:xfrm>
          <a:prstGeom prst="rect">
            <a:avLst/>
          </a:prstGeom>
          <a:ln w="9525" cap="flat" cmpd="sng">
            <a:solidFill>
              <a:srgbClr val="FF0000"/>
            </a:solidFill>
            <a:prstDash val="solid"/>
            <a:round/>
            <a:headEnd type="none" w="med" len="med"/>
            <a:tailEnd type="none" w="med" len="med"/>
          </a:ln>
        </p:spPr>
        <p:txBody>
          <a:bodyPr lIns="91425" tIns="91425" rIns="91425" bIns="91425" anchor="t" anchorCtr="0">
            <a:noAutofit/>
          </a:bodyPr>
          <a:lstStyle/>
          <a:p>
            <a:pPr rtl="0">
              <a:spcBef>
                <a:spcPts val="0"/>
              </a:spcBef>
              <a:buNone/>
            </a:pPr>
            <a:r>
              <a:rPr lang="en-GB" sz="1800"/>
              <a:t>                         </a:t>
            </a:r>
            <a:r>
              <a:rPr lang="en-GB" sz="2400"/>
              <a:t>CONTOH-CONTOH KEMAHIRAN BERFIKIR DALAM ICT</a:t>
            </a:r>
          </a:p>
          <a:p>
            <a:pPr>
              <a:spcBef>
                <a:spcPts val="0"/>
              </a:spcBef>
              <a:buNone/>
            </a:pPr>
            <a:endParaRPr sz="2400"/>
          </a:p>
        </p:txBody>
      </p:sp>
      <p:sp>
        <p:nvSpPr>
          <p:cNvPr id="88" name="Shape 88"/>
          <p:cNvSpPr txBox="1">
            <a:spLocks noGrp="1"/>
          </p:cNvSpPr>
          <p:nvPr>
            <p:ph type="body" idx="1"/>
          </p:nvPr>
        </p:nvSpPr>
        <p:spPr>
          <a:xfrm>
            <a:off x="311700" y="1016650"/>
            <a:ext cx="8520599" cy="3766199"/>
          </a:xfrm>
          <a:prstGeom prst="rect">
            <a:avLst/>
          </a:prstGeom>
          <a:solidFill>
            <a:srgbClr val="FFD966"/>
          </a:solidFill>
        </p:spPr>
        <p:txBody>
          <a:bodyPr lIns="91425" tIns="91425" rIns="91425" bIns="91425" anchor="t" anchorCtr="0">
            <a:noAutofit/>
          </a:bodyPr>
          <a:lstStyle/>
          <a:p>
            <a:pPr rtl="0">
              <a:lnSpc>
                <a:spcPct val="100000"/>
              </a:lnSpc>
              <a:spcBef>
                <a:spcPts val="0"/>
              </a:spcBef>
              <a:spcAft>
                <a:spcPts val="0"/>
              </a:spcAft>
              <a:buNone/>
            </a:pPr>
            <a:endParaRPr sz="1400" dirty="0">
              <a:solidFill>
                <a:srgbClr val="000000"/>
              </a:solidFill>
              <a:latin typeface="Arial"/>
              <a:ea typeface="Arial"/>
              <a:cs typeface="Arial"/>
              <a:sym typeface="Arial"/>
            </a:endParaRPr>
          </a:p>
          <a:p>
            <a:pPr rtl="0">
              <a:lnSpc>
                <a:spcPct val="100000"/>
              </a:lnSpc>
              <a:spcBef>
                <a:spcPts val="0"/>
              </a:spcBef>
              <a:spcAft>
                <a:spcPts val="0"/>
              </a:spcAft>
              <a:buNone/>
            </a:pPr>
            <a:endParaRPr sz="1400" dirty="0">
              <a:solidFill>
                <a:srgbClr val="000000"/>
              </a:solidFill>
              <a:latin typeface="Arial"/>
              <a:ea typeface="Arial"/>
              <a:cs typeface="Arial"/>
              <a:sym typeface="Arial"/>
            </a:endParaRPr>
          </a:p>
          <a:p>
            <a:pPr lvl="0" rtl="0">
              <a:lnSpc>
                <a:spcPct val="100000"/>
              </a:lnSpc>
              <a:spcBef>
                <a:spcPts val="0"/>
              </a:spcBef>
              <a:spcAft>
                <a:spcPts val="0"/>
              </a:spcAft>
              <a:buNone/>
            </a:pPr>
            <a:r>
              <a:rPr lang="en-GB" sz="1400" dirty="0">
                <a:solidFill>
                  <a:srgbClr val="000000"/>
                </a:solidFill>
                <a:latin typeface="Arial"/>
                <a:ea typeface="Arial"/>
                <a:cs typeface="Arial"/>
                <a:sym typeface="Arial"/>
              </a:rPr>
              <a:t>-</a:t>
            </a:r>
            <a:r>
              <a:rPr lang="en-GB" sz="1400" dirty="0" err="1">
                <a:solidFill>
                  <a:srgbClr val="000000"/>
                </a:solidFill>
                <a:latin typeface="Arial"/>
                <a:ea typeface="Arial"/>
                <a:cs typeface="Arial"/>
                <a:sym typeface="Arial"/>
              </a:rPr>
              <a:t>Minda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cepat</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dan</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cekap</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menilai</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sesuatu</a:t>
            </a:r>
            <a:r>
              <a:rPr lang="en-GB" sz="1400" dirty="0">
                <a:solidFill>
                  <a:srgbClr val="000000"/>
                </a:solidFill>
                <a:latin typeface="Arial"/>
                <a:ea typeface="Arial"/>
                <a:cs typeface="Arial"/>
                <a:sym typeface="Arial"/>
              </a:rPr>
              <a:t> idea (KEMUNASABAHAN IDEA)                        </a:t>
            </a:r>
          </a:p>
          <a:p>
            <a:pPr rtl="0">
              <a:lnSpc>
                <a:spcPct val="100000"/>
              </a:lnSpc>
              <a:spcBef>
                <a:spcPts val="0"/>
              </a:spcBef>
              <a:spcAft>
                <a:spcPts val="0"/>
              </a:spcAft>
              <a:buNone/>
            </a:pPr>
            <a:r>
              <a:rPr lang="en-GB" sz="1400" b="1" dirty="0" err="1">
                <a:solidFill>
                  <a:srgbClr val="000000"/>
                </a:solidFill>
                <a:latin typeface="Arial"/>
                <a:ea typeface="Arial"/>
                <a:cs typeface="Arial"/>
                <a:sym typeface="Arial"/>
              </a:rPr>
              <a:t>contoh</a:t>
            </a:r>
            <a:r>
              <a:rPr lang="en-GB" sz="1400" b="1" dirty="0">
                <a:solidFill>
                  <a:srgbClr val="000000"/>
                </a:solidFill>
                <a:latin typeface="Arial"/>
                <a:ea typeface="Arial"/>
                <a:cs typeface="Arial"/>
                <a:sym typeface="Arial"/>
              </a:rPr>
              <a:t>:</a:t>
            </a:r>
            <a:r>
              <a:rPr lang="en-GB" sz="1400" dirty="0">
                <a:solidFill>
                  <a:srgbClr val="000000"/>
                </a:solidFill>
                <a:latin typeface="Arial"/>
                <a:ea typeface="Arial"/>
                <a:cs typeface="Arial"/>
                <a:sym typeface="Arial"/>
              </a:rPr>
              <a:t> </a:t>
            </a:r>
          </a:p>
          <a:p>
            <a:pPr marL="457200" lvl="0" indent="-317500" rtl="0">
              <a:lnSpc>
                <a:spcPct val="100000"/>
              </a:lnSpc>
              <a:spcBef>
                <a:spcPts val="0"/>
              </a:spcBef>
              <a:spcAft>
                <a:spcPts val="0"/>
              </a:spcAft>
              <a:buClr>
                <a:srgbClr val="000000"/>
              </a:buClr>
              <a:buSzPct val="100000"/>
              <a:buFont typeface="Arial"/>
              <a:buChar char="-"/>
            </a:pPr>
            <a:r>
              <a:rPr lang="en-GB" sz="1400" dirty="0" err="1">
                <a:solidFill>
                  <a:srgbClr val="000000"/>
                </a:solidFill>
                <a:latin typeface="Arial"/>
                <a:ea typeface="Arial"/>
                <a:cs typeface="Arial"/>
                <a:sym typeface="Arial"/>
              </a:rPr>
              <a:t>Membanding</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dan</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membeza</a:t>
            </a:r>
            <a:endParaRPr lang="en-GB" sz="1400" dirty="0">
              <a:solidFill>
                <a:srgbClr val="000000"/>
              </a:solidFill>
              <a:latin typeface="Arial"/>
              <a:ea typeface="Arial"/>
              <a:cs typeface="Arial"/>
              <a:sym typeface="Arial"/>
            </a:endParaRPr>
          </a:p>
          <a:p>
            <a:pPr marL="457200" lvl="0" indent="-317500" rtl="0">
              <a:lnSpc>
                <a:spcPct val="100000"/>
              </a:lnSpc>
              <a:spcBef>
                <a:spcPts val="0"/>
              </a:spcBef>
              <a:spcAft>
                <a:spcPts val="0"/>
              </a:spcAft>
              <a:buClr>
                <a:srgbClr val="000000"/>
              </a:buClr>
              <a:buSzPct val="100000"/>
              <a:buFont typeface="Arial"/>
              <a:buChar char="-"/>
            </a:pPr>
            <a:r>
              <a:rPr lang="en-GB" sz="1400" dirty="0" err="1">
                <a:solidFill>
                  <a:srgbClr val="000000"/>
                </a:solidFill>
                <a:latin typeface="Arial"/>
                <a:ea typeface="Arial"/>
                <a:cs typeface="Arial"/>
                <a:sym typeface="Arial"/>
              </a:rPr>
              <a:t>Membuat</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kategori</a:t>
            </a:r>
            <a:endParaRPr lang="en-GB" sz="1400" dirty="0">
              <a:solidFill>
                <a:srgbClr val="000000"/>
              </a:solidFill>
              <a:latin typeface="Arial"/>
              <a:ea typeface="Arial"/>
              <a:cs typeface="Arial"/>
              <a:sym typeface="Arial"/>
            </a:endParaRPr>
          </a:p>
          <a:p>
            <a:pPr marL="457200" lvl="0" indent="-317500" rtl="0">
              <a:lnSpc>
                <a:spcPct val="100000"/>
              </a:lnSpc>
              <a:spcBef>
                <a:spcPts val="0"/>
              </a:spcBef>
              <a:spcAft>
                <a:spcPts val="0"/>
              </a:spcAft>
              <a:buClr>
                <a:srgbClr val="000000"/>
              </a:buClr>
              <a:buSzPct val="100000"/>
              <a:buFont typeface="Arial"/>
              <a:buChar char="-"/>
            </a:pPr>
            <a:r>
              <a:rPr lang="en-GB" sz="1400" dirty="0" err="1">
                <a:solidFill>
                  <a:srgbClr val="000000"/>
                </a:solidFill>
                <a:latin typeface="Arial"/>
                <a:ea typeface="Arial"/>
                <a:cs typeface="Arial"/>
                <a:sym typeface="Arial"/>
              </a:rPr>
              <a:t>Membuat</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ramalan</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dan</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inferens</a:t>
            </a:r>
            <a:endParaRPr lang="en-GB" sz="1400" dirty="0">
              <a:solidFill>
                <a:srgbClr val="000000"/>
              </a:solidFill>
              <a:latin typeface="Arial"/>
              <a:ea typeface="Arial"/>
              <a:cs typeface="Arial"/>
              <a:sym typeface="Arial"/>
            </a:endParaRPr>
          </a:p>
          <a:p>
            <a:pPr rtl="0">
              <a:spcBef>
                <a:spcPts val="0"/>
              </a:spcBef>
              <a:buNone/>
            </a:pPr>
            <a:endParaRPr dirty="0"/>
          </a:p>
          <a:p>
            <a:pPr rtl="0">
              <a:lnSpc>
                <a:spcPct val="100000"/>
              </a:lnSpc>
              <a:spcBef>
                <a:spcPts val="0"/>
              </a:spcBef>
              <a:spcAft>
                <a:spcPts val="0"/>
              </a:spcAft>
              <a:buNone/>
            </a:pPr>
            <a:r>
              <a:rPr lang="en-GB" sz="1400" dirty="0">
                <a:solidFill>
                  <a:srgbClr val="000000"/>
                </a:solidFill>
                <a:latin typeface="Arial"/>
                <a:ea typeface="Arial"/>
                <a:cs typeface="Arial"/>
                <a:sym typeface="Arial"/>
              </a:rPr>
              <a:t>-</a:t>
            </a:r>
            <a:r>
              <a:rPr lang="en-GB" sz="1400" dirty="0" err="1">
                <a:solidFill>
                  <a:srgbClr val="000000"/>
                </a:solidFill>
                <a:latin typeface="Arial"/>
                <a:ea typeface="Arial"/>
                <a:cs typeface="Arial"/>
                <a:sym typeface="Arial"/>
              </a:rPr>
              <a:t>Minda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cekap</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berfikir</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untuk</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hasilkan</a:t>
            </a:r>
            <a:r>
              <a:rPr lang="en-GB" sz="1400" dirty="0">
                <a:solidFill>
                  <a:srgbClr val="000000"/>
                </a:solidFill>
                <a:latin typeface="Arial"/>
                <a:ea typeface="Arial"/>
                <a:cs typeface="Arial"/>
                <a:sym typeface="Arial"/>
              </a:rPr>
              <a:t> idea-idea </a:t>
            </a:r>
            <a:r>
              <a:rPr lang="en-GB" sz="1400" dirty="0" err="1">
                <a:solidFill>
                  <a:srgbClr val="000000"/>
                </a:solidFill>
                <a:latin typeface="Arial"/>
                <a:ea typeface="Arial"/>
                <a:cs typeface="Arial"/>
                <a:sym typeface="Arial"/>
              </a:rPr>
              <a:t>baru</a:t>
            </a:r>
            <a:r>
              <a:rPr lang="en-GB" sz="1400" dirty="0">
                <a:solidFill>
                  <a:srgbClr val="000000"/>
                </a:solidFill>
                <a:latin typeface="Arial"/>
                <a:ea typeface="Arial"/>
                <a:cs typeface="Arial"/>
                <a:sym typeface="Arial"/>
              </a:rPr>
              <a:t>,</a:t>
            </a:r>
          </a:p>
          <a:p>
            <a:pPr rtl="0">
              <a:lnSpc>
                <a:spcPct val="100000"/>
              </a:lnSpc>
              <a:spcBef>
                <a:spcPts val="0"/>
              </a:spcBef>
              <a:spcAft>
                <a:spcPts val="0"/>
              </a:spcAft>
              <a:buNone/>
            </a:pPr>
            <a:r>
              <a:rPr lang="en-GB" sz="1400" dirty="0" err="1">
                <a:solidFill>
                  <a:srgbClr val="000000"/>
                </a:solidFill>
                <a:latin typeface="Arial"/>
                <a:ea typeface="Arial"/>
                <a:cs typeface="Arial"/>
                <a:sym typeface="Arial"/>
              </a:rPr>
              <a:t>cipta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sesuatu</a:t>
            </a:r>
            <a:r>
              <a:rPr lang="en-GB" sz="1400" dirty="0">
                <a:solidFill>
                  <a:srgbClr val="000000"/>
                </a:solidFill>
                <a:latin typeface="Arial"/>
                <a:ea typeface="Arial"/>
                <a:cs typeface="Arial"/>
                <a:sym typeface="Arial"/>
              </a:rPr>
              <a:t> yang </a:t>
            </a:r>
            <a:r>
              <a:rPr lang="en-GB" sz="1400" dirty="0" err="1">
                <a:solidFill>
                  <a:srgbClr val="000000"/>
                </a:solidFill>
                <a:latin typeface="Arial"/>
                <a:ea typeface="Arial"/>
                <a:cs typeface="Arial"/>
                <a:sym typeface="Arial"/>
              </a:rPr>
              <a:t>baru</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dan</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luar</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biasa</a:t>
            </a:r>
            <a:endParaRPr lang="en-GB" sz="1400" dirty="0">
              <a:solidFill>
                <a:srgbClr val="000000"/>
              </a:solidFill>
              <a:latin typeface="Arial"/>
              <a:ea typeface="Arial"/>
              <a:cs typeface="Arial"/>
              <a:sym typeface="Arial"/>
            </a:endParaRPr>
          </a:p>
          <a:p>
            <a:pPr rtl="0">
              <a:lnSpc>
                <a:spcPct val="100000"/>
              </a:lnSpc>
              <a:spcBef>
                <a:spcPts val="0"/>
              </a:spcBef>
              <a:spcAft>
                <a:spcPts val="0"/>
              </a:spcAft>
              <a:buNone/>
            </a:pPr>
            <a:r>
              <a:rPr lang="en-GB" sz="1400" b="1" dirty="0" err="1">
                <a:solidFill>
                  <a:srgbClr val="000000"/>
                </a:solidFill>
                <a:latin typeface="Arial"/>
                <a:ea typeface="Arial"/>
                <a:cs typeface="Arial"/>
                <a:sym typeface="Arial"/>
              </a:rPr>
              <a:t>contoh</a:t>
            </a:r>
            <a:r>
              <a:rPr lang="en-GB" sz="1400" b="1" dirty="0">
                <a:solidFill>
                  <a:srgbClr val="000000"/>
                </a:solidFill>
                <a:latin typeface="Arial"/>
                <a:ea typeface="Arial"/>
                <a:cs typeface="Arial"/>
                <a:sym typeface="Arial"/>
              </a:rPr>
              <a:t>:</a:t>
            </a:r>
          </a:p>
          <a:p>
            <a:pPr marL="457200" lvl="0" indent="-317500" rtl="0">
              <a:lnSpc>
                <a:spcPct val="100000"/>
              </a:lnSpc>
              <a:spcBef>
                <a:spcPts val="0"/>
              </a:spcBef>
              <a:spcAft>
                <a:spcPts val="0"/>
              </a:spcAft>
              <a:buClr>
                <a:srgbClr val="000000"/>
              </a:buClr>
              <a:buSzPct val="100000"/>
              <a:buFont typeface="Arial"/>
              <a:buChar char="-"/>
            </a:pPr>
            <a:r>
              <a:rPr lang="en-GB" sz="1400" dirty="0" err="1">
                <a:solidFill>
                  <a:srgbClr val="000000"/>
                </a:solidFill>
                <a:latin typeface="Arial"/>
                <a:ea typeface="Arial"/>
                <a:cs typeface="Arial"/>
                <a:sym typeface="Arial"/>
              </a:rPr>
              <a:t>Mencipta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analogi</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penyamaan</a:t>
            </a:r>
            <a:r>
              <a:rPr lang="en-GB" sz="1400" dirty="0">
                <a:solidFill>
                  <a:srgbClr val="000000"/>
                </a:solidFill>
                <a:latin typeface="Arial"/>
                <a:ea typeface="Arial"/>
                <a:cs typeface="Arial"/>
                <a:sym typeface="Arial"/>
              </a:rPr>
              <a:t>)</a:t>
            </a:r>
          </a:p>
          <a:p>
            <a:pPr marL="457200" lvl="0" indent="-317500" rtl="0">
              <a:lnSpc>
                <a:spcPct val="100000"/>
              </a:lnSpc>
              <a:spcBef>
                <a:spcPts val="0"/>
              </a:spcBef>
              <a:spcAft>
                <a:spcPts val="0"/>
              </a:spcAft>
              <a:buClr>
                <a:srgbClr val="000000"/>
              </a:buClr>
              <a:buSzPct val="100000"/>
              <a:buFont typeface="Arial"/>
              <a:buChar char="-"/>
            </a:pPr>
            <a:r>
              <a:rPr lang="en-GB" sz="1400" dirty="0" err="1">
                <a:solidFill>
                  <a:srgbClr val="000000"/>
                </a:solidFill>
                <a:latin typeface="Arial"/>
                <a:ea typeface="Arial"/>
                <a:cs typeface="Arial"/>
                <a:sym typeface="Arial"/>
              </a:rPr>
              <a:t>Mencipta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metafora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perumpamaan</a:t>
            </a:r>
            <a:r>
              <a:rPr lang="en-GB" sz="1400" dirty="0">
                <a:solidFill>
                  <a:srgbClr val="000000"/>
                </a:solidFill>
                <a:latin typeface="Arial"/>
                <a:ea typeface="Arial"/>
                <a:cs typeface="Arial"/>
                <a:sym typeface="Arial"/>
              </a:rPr>
              <a:t>)</a:t>
            </a:r>
          </a:p>
          <a:p>
            <a:pPr marL="457200" lvl="0" indent="-317500" rtl="0">
              <a:lnSpc>
                <a:spcPct val="100000"/>
              </a:lnSpc>
              <a:spcBef>
                <a:spcPts val="0"/>
              </a:spcBef>
              <a:spcAft>
                <a:spcPts val="0"/>
              </a:spcAft>
              <a:buClr>
                <a:srgbClr val="000000"/>
              </a:buClr>
              <a:buSzPct val="100000"/>
              <a:buFont typeface="Arial"/>
              <a:buChar char="-"/>
            </a:pPr>
            <a:r>
              <a:rPr lang="en-GB" sz="1400" dirty="0" err="1">
                <a:solidFill>
                  <a:srgbClr val="000000"/>
                </a:solidFill>
                <a:latin typeface="Arial"/>
                <a:ea typeface="Arial"/>
                <a:cs typeface="Arial"/>
                <a:sym typeface="Arial"/>
              </a:rPr>
              <a:t>Menjana</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dan</a:t>
            </a:r>
            <a:r>
              <a:rPr lang="en-GB" sz="1400" dirty="0">
                <a:solidFill>
                  <a:srgbClr val="000000"/>
                </a:solidFill>
                <a:latin typeface="Arial"/>
                <a:ea typeface="Arial"/>
                <a:cs typeface="Arial"/>
                <a:sym typeface="Arial"/>
              </a:rPr>
              <a:t> </a:t>
            </a:r>
            <a:r>
              <a:rPr lang="en-GB" sz="1400" dirty="0" err="1">
                <a:solidFill>
                  <a:srgbClr val="000000"/>
                </a:solidFill>
                <a:latin typeface="Arial"/>
                <a:ea typeface="Arial"/>
                <a:cs typeface="Arial"/>
                <a:sym typeface="Arial"/>
              </a:rPr>
              <a:t>menghasilkan</a:t>
            </a:r>
            <a:r>
              <a:rPr lang="en-GB" sz="1400" dirty="0">
                <a:solidFill>
                  <a:srgbClr val="000000"/>
                </a:solidFill>
                <a:latin typeface="Arial"/>
                <a:ea typeface="Arial"/>
                <a:cs typeface="Arial"/>
                <a:sym typeface="Arial"/>
              </a:rPr>
              <a:t> idea </a:t>
            </a:r>
            <a:r>
              <a:rPr lang="en-GB" sz="1400" dirty="0" err="1">
                <a:solidFill>
                  <a:srgbClr val="000000"/>
                </a:solidFill>
                <a:latin typeface="Arial"/>
                <a:ea typeface="Arial"/>
                <a:cs typeface="Arial"/>
                <a:sym typeface="Arial"/>
              </a:rPr>
              <a:t>baru</a:t>
            </a:r>
            <a:endParaRPr lang="en-GB" sz="1400" dirty="0">
              <a:solidFill>
                <a:srgbClr val="000000"/>
              </a:solidFill>
              <a:latin typeface="Arial"/>
              <a:ea typeface="Arial"/>
              <a:cs typeface="Arial"/>
              <a:sym typeface="Arial"/>
            </a:endParaRPr>
          </a:p>
          <a:p>
            <a:pPr lvl="0" rtl="0">
              <a:lnSpc>
                <a:spcPct val="100000"/>
              </a:lnSpc>
              <a:spcBef>
                <a:spcPts val="0"/>
              </a:spcBef>
              <a:spcAft>
                <a:spcPts val="0"/>
              </a:spcAft>
              <a:buNone/>
            </a:pPr>
            <a:endParaRPr sz="1400" dirty="0">
              <a:solidFill>
                <a:srgbClr val="000000"/>
              </a:solidFill>
              <a:latin typeface="Arial"/>
              <a:ea typeface="Arial"/>
              <a:cs typeface="Arial"/>
              <a:sym typeface="Arial"/>
            </a:endParaRPr>
          </a:p>
        </p:txBody>
      </p:sp>
      <p:sp>
        <p:nvSpPr>
          <p:cNvPr id="89" name="Shape 89"/>
          <p:cNvSpPr/>
          <p:nvPr/>
        </p:nvSpPr>
        <p:spPr>
          <a:xfrm>
            <a:off x="424650" y="1145775"/>
            <a:ext cx="1678799" cy="294299"/>
          </a:xfrm>
          <a:prstGeom prst="doubleWave">
            <a:avLst>
              <a:gd name="adj1" fmla="val 6250"/>
              <a:gd name="adj2"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b="1">
                <a:latin typeface="Bree Serif"/>
                <a:ea typeface="Bree Serif"/>
                <a:cs typeface="Bree Serif"/>
                <a:sym typeface="Bree Serif"/>
              </a:rPr>
              <a:t>  Berfikiran kritis</a:t>
            </a:r>
          </a:p>
        </p:txBody>
      </p:sp>
      <p:sp>
        <p:nvSpPr>
          <p:cNvPr id="90" name="Shape 90"/>
          <p:cNvSpPr/>
          <p:nvPr/>
        </p:nvSpPr>
        <p:spPr>
          <a:xfrm>
            <a:off x="441300" y="2772400"/>
            <a:ext cx="1645500" cy="294299"/>
          </a:xfrm>
          <a:prstGeom prst="doubleWave">
            <a:avLst>
              <a:gd name="adj1" fmla="val 6250"/>
              <a:gd name="adj2" fmla="val 0"/>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b="1">
                <a:latin typeface="Bree Serif"/>
                <a:ea typeface="Bree Serif"/>
                <a:cs typeface="Bree Serif"/>
                <a:sym typeface="Bree Serif"/>
              </a:rPr>
              <a:t>Berfikiran kreatif</a:t>
            </a:r>
          </a:p>
        </p:txBody>
      </p:sp>
      <p:sp>
        <p:nvSpPr>
          <p:cNvPr id="91" name="Shape 91"/>
          <p:cNvSpPr/>
          <p:nvPr/>
        </p:nvSpPr>
        <p:spPr>
          <a:xfrm>
            <a:off x="4601750" y="2060100"/>
            <a:ext cx="2514899" cy="896399"/>
          </a:xfrm>
          <a:prstGeom prst="doubleWave">
            <a:avLst>
              <a:gd name="adj1" fmla="val 6250"/>
              <a:gd name="adj2" fmla="val -242"/>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a:latin typeface="Bree Serif"/>
                <a:ea typeface="Bree Serif"/>
                <a:cs typeface="Bree Serif"/>
                <a:sym typeface="Bree Serif"/>
              </a:rPr>
              <a:t>Kemahiran menyelesaikan            masalah dan kemahiran  membuat keputusan</a:t>
            </a:r>
          </a:p>
        </p:txBody>
      </p:sp>
      <p:pic>
        <p:nvPicPr>
          <p:cNvPr id="92" name="Shape 92"/>
          <p:cNvPicPr preferRelativeResize="0"/>
          <p:nvPr/>
        </p:nvPicPr>
        <p:blipFill>
          <a:blip r:embed="rId3">
            <a:alphaModFix/>
          </a:blip>
          <a:stretch>
            <a:fillRect/>
          </a:stretch>
        </p:blipFill>
        <p:spPr>
          <a:xfrm>
            <a:off x="5862775" y="3179869"/>
            <a:ext cx="2732024" cy="1535398"/>
          </a:xfrm>
          <a:prstGeom prst="rect">
            <a:avLst/>
          </a:prstGeom>
          <a:noFill/>
          <a:ln>
            <a:noFill/>
          </a:ln>
        </p:spPr>
      </p:pic>
      <p:cxnSp>
        <p:nvCxnSpPr>
          <p:cNvPr id="93" name="Shape 93"/>
          <p:cNvCxnSpPr/>
          <p:nvPr/>
        </p:nvCxnSpPr>
        <p:spPr>
          <a:xfrm rot="10800000">
            <a:off x="3237224" y="2227424"/>
            <a:ext cx="1311000" cy="327600"/>
          </a:xfrm>
          <a:prstGeom prst="straightConnector1">
            <a:avLst/>
          </a:prstGeom>
          <a:noFill/>
          <a:ln w="9525" cap="flat" cmpd="sng">
            <a:solidFill>
              <a:schemeClr val="dk2"/>
            </a:solidFill>
            <a:prstDash val="solid"/>
            <a:round/>
            <a:headEnd type="none" w="lg" len="lg"/>
            <a:tailEnd type="triangle" w="lg" len="lg"/>
          </a:ln>
        </p:spPr>
      </p:cxnSp>
      <p:cxnSp>
        <p:nvCxnSpPr>
          <p:cNvPr id="94" name="Shape 94"/>
          <p:cNvCxnSpPr/>
          <p:nvPr/>
        </p:nvCxnSpPr>
        <p:spPr>
          <a:xfrm flipH="1">
            <a:off x="3735950" y="2568400"/>
            <a:ext cx="798899" cy="492899"/>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 calcmode="lin" valueType="num">
                                      <p:cBhvr additive="base">
                                        <p:cTn id="7" dur="1000"/>
                                        <p:tgtEl>
                                          <p:spTgt spid="87"/>
                                        </p:tgtEl>
                                        <p:attrNameLst>
                                          <p:attrName>ppt_y</p:attrName>
                                        </p:attrNameLst>
                                      </p:cBhvr>
                                      <p:tavLst>
                                        <p:tav tm="0">
                                          <p:val>
                                            <p:strVal val="#ppt_y-1"/>
                                          </p:val>
                                        </p:tav>
                                        <p:tav tm="100000">
                                          <p:val>
                                            <p:strVal val="#ppt_y"/>
                                          </p:val>
                                        </p:tav>
                                      </p:tavLst>
                                    </p:anim>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fade">
                                      <p:cBhvr>
                                        <p:cTn id="12" dur="1000"/>
                                        <p:tgtEl>
                                          <p:spTgt spid="91"/>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88">
                                            <p:bg/>
                                          </p:spTgt>
                                        </p:tgtEl>
                                      </p:cBhvr>
                                    </p:animEffect>
                                    <p:animScale>
                                      <p:cBhvr>
                                        <p:cTn id="17" dur="250" autoRev="1" fill="hold"/>
                                        <p:tgtEl>
                                          <p:spTgt spid="88">
                                            <p:bg/>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88">
                                            <p:txEl>
                                              <p:pRg st="2" end="2"/>
                                            </p:txEl>
                                          </p:spTgt>
                                        </p:tgtEl>
                                      </p:cBhvr>
                                    </p:animEffect>
                                    <p:animScale>
                                      <p:cBhvr>
                                        <p:cTn id="22" dur="250" autoRev="1" fill="hold"/>
                                        <p:tgtEl>
                                          <p:spTgt spid="88">
                                            <p:txEl>
                                              <p:pRg st="2" end="2"/>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88">
                                            <p:txEl>
                                              <p:pRg st="3" end="3"/>
                                            </p:txEl>
                                          </p:spTgt>
                                        </p:tgtEl>
                                      </p:cBhvr>
                                    </p:animEffect>
                                    <p:animScale>
                                      <p:cBhvr>
                                        <p:cTn id="27" dur="250" autoRev="1" fill="hold"/>
                                        <p:tgtEl>
                                          <p:spTgt spid="88">
                                            <p:txEl>
                                              <p:pRg st="3" end="3"/>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88">
                                            <p:txEl>
                                              <p:pRg st="4" end="4"/>
                                            </p:txEl>
                                          </p:spTgt>
                                        </p:tgtEl>
                                      </p:cBhvr>
                                    </p:animEffect>
                                    <p:animScale>
                                      <p:cBhvr>
                                        <p:cTn id="32" dur="250" autoRev="1" fill="hold"/>
                                        <p:tgtEl>
                                          <p:spTgt spid="88">
                                            <p:txEl>
                                              <p:pRg st="4" end="4"/>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grpId="0" nodeType="clickEffect">
                                  <p:stCondLst>
                                    <p:cond delay="0"/>
                                  </p:stCondLst>
                                  <p:childTnLst>
                                    <p:animEffect transition="out" filter="fade">
                                      <p:cBhvr>
                                        <p:cTn id="36" dur="500" tmFilter="0, 0; .2, .5; .8, .5; 1, 0"/>
                                        <p:tgtEl>
                                          <p:spTgt spid="88">
                                            <p:txEl>
                                              <p:pRg st="5" end="5"/>
                                            </p:txEl>
                                          </p:spTgt>
                                        </p:tgtEl>
                                      </p:cBhvr>
                                    </p:animEffect>
                                    <p:animScale>
                                      <p:cBhvr>
                                        <p:cTn id="37" dur="250" autoRev="1" fill="hold"/>
                                        <p:tgtEl>
                                          <p:spTgt spid="88">
                                            <p:txEl>
                                              <p:pRg st="5" end="5"/>
                                            </p:txEl>
                                          </p:spTgt>
                                        </p:tgtEl>
                                      </p:cBhvr>
                                      <p:by x="105000" y="105000"/>
                                    </p:animScale>
                                  </p:childTnLst>
                                </p:cTn>
                              </p:par>
                            </p:childTnLst>
                          </p:cTn>
                        </p:par>
                      </p:childTnLst>
                    </p:cTn>
                  </p:par>
                  <p:par>
                    <p:cTn id="38" fill="hold">
                      <p:stCondLst>
                        <p:cond delay="indefinite"/>
                      </p:stCondLst>
                      <p:childTnLst>
                        <p:par>
                          <p:cTn id="39" fill="hold">
                            <p:stCondLst>
                              <p:cond delay="0"/>
                            </p:stCondLst>
                            <p:childTnLst>
                              <p:par>
                                <p:cTn id="40" presetID="26" presetClass="emph" presetSubtype="0" fill="hold" grpId="0" nodeType="clickEffect">
                                  <p:stCondLst>
                                    <p:cond delay="0"/>
                                  </p:stCondLst>
                                  <p:childTnLst>
                                    <p:animEffect transition="out" filter="fade">
                                      <p:cBhvr>
                                        <p:cTn id="41" dur="500" tmFilter="0, 0; .2, .5; .8, .5; 1, 0"/>
                                        <p:tgtEl>
                                          <p:spTgt spid="88">
                                            <p:txEl>
                                              <p:pRg st="6" end="6"/>
                                            </p:txEl>
                                          </p:spTgt>
                                        </p:tgtEl>
                                      </p:cBhvr>
                                    </p:animEffect>
                                    <p:animScale>
                                      <p:cBhvr>
                                        <p:cTn id="42" dur="250" autoRev="1" fill="hold"/>
                                        <p:tgtEl>
                                          <p:spTgt spid="88">
                                            <p:txEl>
                                              <p:pRg st="6" end="6"/>
                                            </p:txEl>
                                          </p:spTgt>
                                        </p:tgtEl>
                                      </p:cBhvr>
                                      <p:by x="105000" y="105000"/>
                                    </p:animScale>
                                  </p:childTnLst>
                                </p:cTn>
                              </p:par>
                            </p:childTnLst>
                          </p:cTn>
                        </p:par>
                      </p:childTnLst>
                    </p:cTn>
                  </p:par>
                  <p:par>
                    <p:cTn id="43" fill="hold">
                      <p:stCondLst>
                        <p:cond delay="indefinite"/>
                      </p:stCondLst>
                      <p:childTnLst>
                        <p:par>
                          <p:cTn id="44" fill="hold">
                            <p:stCondLst>
                              <p:cond delay="0"/>
                            </p:stCondLst>
                            <p:childTnLst>
                              <p:par>
                                <p:cTn id="45" presetID="26" presetClass="emph" presetSubtype="0" fill="hold" grpId="0" nodeType="clickEffect">
                                  <p:stCondLst>
                                    <p:cond delay="0"/>
                                  </p:stCondLst>
                                  <p:childTnLst>
                                    <p:animEffect transition="out" filter="fade">
                                      <p:cBhvr>
                                        <p:cTn id="46" dur="500" tmFilter="0, 0; .2, .5; .8, .5; 1, 0"/>
                                        <p:tgtEl>
                                          <p:spTgt spid="88">
                                            <p:txEl>
                                              <p:pRg st="8" end="8"/>
                                            </p:txEl>
                                          </p:spTgt>
                                        </p:tgtEl>
                                      </p:cBhvr>
                                    </p:animEffect>
                                    <p:animScale>
                                      <p:cBhvr>
                                        <p:cTn id="47" dur="250" autoRev="1" fill="hold"/>
                                        <p:tgtEl>
                                          <p:spTgt spid="88">
                                            <p:txEl>
                                              <p:pRg st="8" end="8"/>
                                            </p:txEl>
                                          </p:spTgt>
                                        </p:tgtEl>
                                      </p:cBhvr>
                                      <p:by x="105000" y="105000"/>
                                    </p:animScale>
                                  </p:childTnLst>
                                </p:cTn>
                              </p:par>
                            </p:childTnLst>
                          </p:cTn>
                        </p:par>
                      </p:childTnLst>
                    </p:cTn>
                  </p:par>
                  <p:par>
                    <p:cTn id="48" fill="hold">
                      <p:stCondLst>
                        <p:cond delay="indefinite"/>
                      </p:stCondLst>
                      <p:childTnLst>
                        <p:par>
                          <p:cTn id="49" fill="hold">
                            <p:stCondLst>
                              <p:cond delay="0"/>
                            </p:stCondLst>
                            <p:childTnLst>
                              <p:par>
                                <p:cTn id="50" presetID="26" presetClass="emph" presetSubtype="0" fill="hold" grpId="0" nodeType="clickEffect">
                                  <p:stCondLst>
                                    <p:cond delay="0"/>
                                  </p:stCondLst>
                                  <p:childTnLst>
                                    <p:animEffect transition="out" filter="fade">
                                      <p:cBhvr>
                                        <p:cTn id="51" dur="500" tmFilter="0, 0; .2, .5; .8, .5; 1, 0"/>
                                        <p:tgtEl>
                                          <p:spTgt spid="88">
                                            <p:txEl>
                                              <p:pRg st="9" end="9"/>
                                            </p:txEl>
                                          </p:spTgt>
                                        </p:tgtEl>
                                      </p:cBhvr>
                                    </p:animEffect>
                                    <p:animScale>
                                      <p:cBhvr>
                                        <p:cTn id="52" dur="250" autoRev="1" fill="hold"/>
                                        <p:tgtEl>
                                          <p:spTgt spid="88">
                                            <p:txEl>
                                              <p:pRg st="9" end="9"/>
                                            </p:txEl>
                                          </p:spTgt>
                                        </p:tgtEl>
                                      </p:cBhvr>
                                      <p:by x="105000" y="105000"/>
                                    </p:animScale>
                                  </p:childTnLst>
                                </p:cTn>
                              </p:par>
                            </p:childTnLst>
                          </p:cTn>
                        </p:par>
                      </p:childTnLst>
                    </p:cTn>
                  </p:par>
                  <p:par>
                    <p:cTn id="53" fill="hold">
                      <p:stCondLst>
                        <p:cond delay="indefinite"/>
                      </p:stCondLst>
                      <p:childTnLst>
                        <p:par>
                          <p:cTn id="54" fill="hold">
                            <p:stCondLst>
                              <p:cond delay="0"/>
                            </p:stCondLst>
                            <p:childTnLst>
                              <p:par>
                                <p:cTn id="55" presetID="26" presetClass="emph" presetSubtype="0" fill="hold" grpId="0" nodeType="clickEffect">
                                  <p:stCondLst>
                                    <p:cond delay="0"/>
                                  </p:stCondLst>
                                  <p:childTnLst>
                                    <p:animEffect transition="out" filter="fade">
                                      <p:cBhvr>
                                        <p:cTn id="56" dur="500" tmFilter="0, 0; .2, .5; .8, .5; 1, 0"/>
                                        <p:tgtEl>
                                          <p:spTgt spid="88">
                                            <p:txEl>
                                              <p:pRg st="10" end="10"/>
                                            </p:txEl>
                                          </p:spTgt>
                                        </p:tgtEl>
                                      </p:cBhvr>
                                    </p:animEffect>
                                    <p:animScale>
                                      <p:cBhvr>
                                        <p:cTn id="57" dur="250" autoRev="1" fill="hold"/>
                                        <p:tgtEl>
                                          <p:spTgt spid="88">
                                            <p:txEl>
                                              <p:pRg st="10" end="10"/>
                                            </p:txEl>
                                          </p:spTgt>
                                        </p:tgtEl>
                                      </p:cBhvr>
                                      <p:by x="105000" y="105000"/>
                                    </p:animScale>
                                  </p:childTnLst>
                                </p:cTn>
                              </p:par>
                            </p:childTnLst>
                          </p:cTn>
                        </p:par>
                      </p:childTnLst>
                    </p:cTn>
                  </p:par>
                  <p:par>
                    <p:cTn id="58" fill="hold">
                      <p:stCondLst>
                        <p:cond delay="indefinite"/>
                      </p:stCondLst>
                      <p:childTnLst>
                        <p:par>
                          <p:cTn id="59" fill="hold">
                            <p:stCondLst>
                              <p:cond delay="0"/>
                            </p:stCondLst>
                            <p:childTnLst>
                              <p:par>
                                <p:cTn id="60" presetID="26" presetClass="emph" presetSubtype="0" fill="hold" grpId="0" nodeType="clickEffect">
                                  <p:stCondLst>
                                    <p:cond delay="0"/>
                                  </p:stCondLst>
                                  <p:childTnLst>
                                    <p:animEffect transition="out" filter="fade">
                                      <p:cBhvr>
                                        <p:cTn id="61" dur="500" tmFilter="0, 0; .2, .5; .8, .5; 1, 0"/>
                                        <p:tgtEl>
                                          <p:spTgt spid="88">
                                            <p:txEl>
                                              <p:pRg st="11" end="11"/>
                                            </p:txEl>
                                          </p:spTgt>
                                        </p:tgtEl>
                                      </p:cBhvr>
                                    </p:animEffect>
                                    <p:animScale>
                                      <p:cBhvr>
                                        <p:cTn id="62" dur="250" autoRev="1" fill="hold"/>
                                        <p:tgtEl>
                                          <p:spTgt spid="88">
                                            <p:txEl>
                                              <p:pRg st="11" end="11"/>
                                            </p:txEl>
                                          </p:spTgt>
                                        </p:tgtEl>
                                      </p:cBhvr>
                                      <p:by x="105000" y="105000"/>
                                    </p:animScale>
                                  </p:childTnLst>
                                </p:cTn>
                              </p:par>
                            </p:childTnLst>
                          </p:cTn>
                        </p:par>
                      </p:childTnLst>
                    </p:cTn>
                  </p:par>
                  <p:par>
                    <p:cTn id="63" fill="hold">
                      <p:stCondLst>
                        <p:cond delay="indefinite"/>
                      </p:stCondLst>
                      <p:childTnLst>
                        <p:par>
                          <p:cTn id="64" fill="hold">
                            <p:stCondLst>
                              <p:cond delay="0"/>
                            </p:stCondLst>
                            <p:childTnLst>
                              <p:par>
                                <p:cTn id="65" presetID="26" presetClass="emph" presetSubtype="0" fill="hold" grpId="0" nodeType="clickEffect">
                                  <p:stCondLst>
                                    <p:cond delay="0"/>
                                  </p:stCondLst>
                                  <p:childTnLst>
                                    <p:animEffect transition="out" filter="fade">
                                      <p:cBhvr>
                                        <p:cTn id="66" dur="500" tmFilter="0, 0; .2, .5; .8, .5; 1, 0"/>
                                        <p:tgtEl>
                                          <p:spTgt spid="88">
                                            <p:txEl>
                                              <p:pRg st="12" end="12"/>
                                            </p:txEl>
                                          </p:spTgt>
                                        </p:tgtEl>
                                      </p:cBhvr>
                                    </p:animEffect>
                                    <p:animScale>
                                      <p:cBhvr>
                                        <p:cTn id="67" dur="250" autoRev="1" fill="hold"/>
                                        <p:tgtEl>
                                          <p:spTgt spid="88">
                                            <p:txEl>
                                              <p:pRg st="12" end="12"/>
                                            </p:txEl>
                                          </p:spTgt>
                                        </p:tgtEl>
                                      </p:cBhvr>
                                      <p:by x="105000" y="105000"/>
                                    </p:animScale>
                                  </p:childTnLst>
                                </p:cTn>
                              </p:par>
                            </p:childTnLst>
                          </p:cTn>
                        </p:par>
                      </p:childTnLst>
                    </p:cTn>
                  </p:par>
                  <p:par>
                    <p:cTn id="68" fill="hold">
                      <p:stCondLst>
                        <p:cond delay="indefinite"/>
                      </p:stCondLst>
                      <p:childTnLst>
                        <p:par>
                          <p:cTn id="69" fill="hold">
                            <p:stCondLst>
                              <p:cond delay="0"/>
                            </p:stCondLst>
                            <p:childTnLst>
                              <p:par>
                                <p:cTn id="70" presetID="26" presetClass="emph" presetSubtype="0" fill="hold" grpId="0" nodeType="clickEffect">
                                  <p:stCondLst>
                                    <p:cond delay="0"/>
                                  </p:stCondLst>
                                  <p:childTnLst>
                                    <p:animEffect transition="out" filter="fade">
                                      <p:cBhvr>
                                        <p:cTn id="71" dur="500" tmFilter="0, 0; .2, .5; .8, .5; 1, 0"/>
                                        <p:tgtEl>
                                          <p:spTgt spid="88">
                                            <p:txEl>
                                              <p:pRg st="13" end="13"/>
                                            </p:txEl>
                                          </p:spTgt>
                                        </p:tgtEl>
                                      </p:cBhvr>
                                    </p:animEffect>
                                    <p:animScale>
                                      <p:cBhvr>
                                        <p:cTn id="72" dur="250" autoRev="1" fill="hold"/>
                                        <p:tgtEl>
                                          <p:spTgt spid="88">
                                            <p:txEl>
                                              <p:pRg st="13" end="1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p:nvPr/>
        </p:nvSpPr>
        <p:spPr>
          <a:xfrm>
            <a:off x="3144050" y="642250"/>
            <a:ext cx="2681999" cy="2354399"/>
          </a:xfrm>
          <a:prstGeom prst="verticalScroll">
            <a:avLst>
              <a:gd name="adj" fmla="val 12500"/>
            </a:avLst>
          </a:prstGeom>
          <a:solidFill>
            <a:srgbClr val="C27BA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2400">
                <a:solidFill>
                  <a:srgbClr val="F1C232"/>
                </a:solidFill>
                <a:latin typeface="Bree Serif"/>
                <a:ea typeface="Bree Serif"/>
                <a:cs typeface="Bree Serif"/>
                <a:sym typeface="Bree Serif"/>
              </a:rPr>
              <a:t>KEBAIKAN KEMAHIRAN BERFIKIR DALAM ICT...</a:t>
            </a:r>
          </a:p>
        </p:txBody>
      </p:sp>
      <p:cxnSp>
        <p:nvCxnSpPr>
          <p:cNvPr id="100" name="Shape 100"/>
          <p:cNvCxnSpPr/>
          <p:nvPr/>
        </p:nvCxnSpPr>
        <p:spPr>
          <a:xfrm rot="10800000" flipH="1">
            <a:off x="5681950" y="1230700"/>
            <a:ext cx="889499" cy="521699"/>
          </a:xfrm>
          <a:prstGeom prst="straightConnector1">
            <a:avLst/>
          </a:prstGeom>
          <a:noFill/>
          <a:ln w="9525" cap="flat" cmpd="sng">
            <a:solidFill>
              <a:schemeClr val="dk2"/>
            </a:solidFill>
            <a:prstDash val="solid"/>
            <a:round/>
            <a:headEnd type="none" w="lg" len="lg"/>
            <a:tailEnd type="triangle" w="lg" len="lg"/>
          </a:ln>
        </p:spPr>
      </p:cxnSp>
      <p:sp>
        <p:nvSpPr>
          <p:cNvPr id="101" name="Shape 101"/>
          <p:cNvSpPr/>
          <p:nvPr/>
        </p:nvSpPr>
        <p:spPr>
          <a:xfrm>
            <a:off x="6675175" y="187125"/>
            <a:ext cx="2053499" cy="1143599"/>
          </a:xfrm>
          <a:prstGeom prst="round2DiagRect">
            <a:avLst>
              <a:gd name="adj1" fmla="val 16667"/>
              <a:gd name="adj2" fmla="val 0"/>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a:latin typeface="Shadows Into Light"/>
                <a:ea typeface="Shadows Into Light"/>
                <a:cs typeface="Shadows Into Light"/>
                <a:sym typeface="Shadows Into Light"/>
              </a:rPr>
              <a:t>DAPAT MENGAPLIKASIKAN KEMAHIRAN  BERKOMUNIKASI.</a:t>
            </a:r>
          </a:p>
        </p:txBody>
      </p:sp>
      <p:sp>
        <p:nvSpPr>
          <p:cNvPr id="102" name="Shape 102"/>
          <p:cNvSpPr/>
          <p:nvPr/>
        </p:nvSpPr>
        <p:spPr>
          <a:xfrm>
            <a:off x="622050" y="267525"/>
            <a:ext cx="1953000" cy="1143599"/>
          </a:xfrm>
          <a:prstGeom prst="round2DiagRect">
            <a:avLst>
              <a:gd name="adj1" fmla="val 16667"/>
              <a:gd name="adj2" fmla="val 0"/>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a:latin typeface="Shadows Into Light"/>
                <a:ea typeface="Shadows Into Light"/>
                <a:cs typeface="Shadows Into Light"/>
                <a:sym typeface="Shadows Into Light"/>
              </a:rPr>
              <a:t>MEMANIPULASI MAKLUMAT DAN PROSES SEMULA IMEJ.</a:t>
            </a:r>
          </a:p>
        </p:txBody>
      </p:sp>
      <p:cxnSp>
        <p:nvCxnSpPr>
          <p:cNvPr id="103" name="Shape 103"/>
          <p:cNvCxnSpPr/>
          <p:nvPr/>
        </p:nvCxnSpPr>
        <p:spPr>
          <a:xfrm rot="10800000">
            <a:off x="2508275" y="1544974"/>
            <a:ext cx="775799" cy="334500"/>
          </a:xfrm>
          <a:prstGeom prst="straightConnector1">
            <a:avLst/>
          </a:prstGeom>
          <a:noFill/>
          <a:ln w="9525" cap="flat" cmpd="sng">
            <a:solidFill>
              <a:schemeClr val="dk2"/>
            </a:solidFill>
            <a:prstDash val="solid"/>
            <a:round/>
            <a:headEnd type="none" w="lg" len="lg"/>
            <a:tailEnd type="triangle" w="lg" len="lg"/>
          </a:ln>
        </p:spPr>
      </p:cxnSp>
      <p:cxnSp>
        <p:nvCxnSpPr>
          <p:cNvPr id="104" name="Shape 104"/>
          <p:cNvCxnSpPr/>
          <p:nvPr/>
        </p:nvCxnSpPr>
        <p:spPr>
          <a:xfrm flipH="1">
            <a:off x="2615100" y="3230575"/>
            <a:ext cx="648899" cy="501599"/>
          </a:xfrm>
          <a:prstGeom prst="straightConnector1">
            <a:avLst/>
          </a:prstGeom>
          <a:noFill/>
          <a:ln w="9525" cap="flat" cmpd="sng">
            <a:solidFill>
              <a:schemeClr val="dk2"/>
            </a:solidFill>
            <a:prstDash val="solid"/>
            <a:round/>
            <a:headEnd type="none" w="lg" len="lg"/>
            <a:tailEnd type="triangle" w="lg" len="lg"/>
          </a:ln>
        </p:spPr>
      </p:cxnSp>
      <p:sp>
        <p:nvSpPr>
          <p:cNvPr id="105" name="Shape 105"/>
          <p:cNvSpPr/>
          <p:nvPr/>
        </p:nvSpPr>
        <p:spPr>
          <a:xfrm>
            <a:off x="454825" y="3718975"/>
            <a:ext cx="2053499" cy="1063200"/>
          </a:xfrm>
          <a:prstGeom prst="round2DiagRect">
            <a:avLst>
              <a:gd name="adj1" fmla="val 16667"/>
              <a:gd name="adj2" fmla="val 0"/>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a:latin typeface="Shadows Into Light"/>
                <a:ea typeface="Shadows Into Light"/>
                <a:cs typeface="Shadows Into Light"/>
                <a:sym typeface="Shadows Into Light"/>
              </a:rPr>
              <a:t>DAPAT MENGUMPULKAN MAKLUMAT DAN DATA.</a:t>
            </a:r>
          </a:p>
        </p:txBody>
      </p:sp>
      <p:cxnSp>
        <p:nvCxnSpPr>
          <p:cNvPr id="106" name="Shape 106"/>
          <p:cNvCxnSpPr/>
          <p:nvPr/>
        </p:nvCxnSpPr>
        <p:spPr>
          <a:xfrm>
            <a:off x="5611600" y="2996650"/>
            <a:ext cx="1030200" cy="621900"/>
          </a:xfrm>
          <a:prstGeom prst="straightConnector1">
            <a:avLst/>
          </a:prstGeom>
          <a:noFill/>
          <a:ln w="9525" cap="flat" cmpd="sng">
            <a:solidFill>
              <a:schemeClr val="dk2"/>
            </a:solidFill>
            <a:prstDash val="solid"/>
            <a:round/>
            <a:headEnd type="none" w="lg" len="lg"/>
            <a:tailEnd type="triangle" w="lg" len="lg"/>
          </a:ln>
        </p:spPr>
      </p:cxnSp>
      <p:sp>
        <p:nvSpPr>
          <p:cNvPr id="107" name="Shape 107"/>
          <p:cNvSpPr/>
          <p:nvPr/>
        </p:nvSpPr>
        <p:spPr>
          <a:xfrm>
            <a:off x="6752125" y="3678775"/>
            <a:ext cx="2053499" cy="1143599"/>
          </a:xfrm>
          <a:prstGeom prst="round2DiagRect">
            <a:avLst>
              <a:gd name="adj1" fmla="val 16667"/>
              <a:gd name="adj2" fmla="val 0"/>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a:latin typeface="Shadows Into Light"/>
                <a:ea typeface="Shadows Into Light"/>
                <a:cs typeface="Shadows Into Light"/>
                <a:sym typeface="Shadows Into Light"/>
              </a:rPr>
              <a:t>MEMUDAHKAN SESI PENGAJARAN DAN PEMBELAJARAN.</a:t>
            </a:r>
          </a:p>
        </p:txBody>
      </p:sp>
      <p:cxnSp>
        <p:nvCxnSpPr>
          <p:cNvPr id="108" name="Shape 108"/>
          <p:cNvCxnSpPr/>
          <p:nvPr/>
        </p:nvCxnSpPr>
        <p:spPr>
          <a:xfrm flipH="1">
            <a:off x="2374574" y="2414575"/>
            <a:ext cx="916200" cy="267599"/>
          </a:xfrm>
          <a:prstGeom prst="straightConnector1">
            <a:avLst/>
          </a:prstGeom>
          <a:noFill/>
          <a:ln w="9525" cap="flat" cmpd="sng">
            <a:solidFill>
              <a:schemeClr val="dk2"/>
            </a:solidFill>
            <a:prstDash val="solid"/>
            <a:round/>
            <a:headEnd type="none" w="lg" len="lg"/>
            <a:tailEnd type="triangle" w="lg" len="lg"/>
          </a:ln>
        </p:spPr>
      </p:cxnSp>
      <p:cxnSp>
        <p:nvCxnSpPr>
          <p:cNvPr id="109" name="Shape 109"/>
          <p:cNvCxnSpPr/>
          <p:nvPr/>
        </p:nvCxnSpPr>
        <p:spPr>
          <a:xfrm rot="10800000" flipH="1">
            <a:off x="5611600" y="2421450"/>
            <a:ext cx="1210499" cy="59999"/>
          </a:xfrm>
          <a:prstGeom prst="straightConnector1">
            <a:avLst/>
          </a:prstGeom>
          <a:noFill/>
          <a:ln w="9525" cap="flat" cmpd="sng">
            <a:solidFill>
              <a:schemeClr val="dk2"/>
            </a:solidFill>
            <a:prstDash val="solid"/>
            <a:round/>
            <a:headEnd type="none" w="lg" len="lg"/>
            <a:tailEnd type="triangle" w="lg" len="lg"/>
          </a:ln>
        </p:spPr>
      </p:cxnSp>
      <p:sp>
        <p:nvSpPr>
          <p:cNvPr id="110" name="Shape 110"/>
          <p:cNvSpPr/>
          <p:nvPr/>
        </p:nvSpPr>
        <p:spPr>
          <a:xfrm>
            <a:off x="327650" y="2147025"/>
            <a:ext cx="1899599" cy="779100"/>
          </a:xfrm>
          <a:prstGeom prst="round2DiagRect">
            <a:avLst>
              <a:gd name="adj1" fmla="val 16667"/>
              <a:gd name="adj2" fmla="val 0"/>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a:latin typeface="Shadows Into Light"/>
                <a:ea typeface="Shadows Into Light"/>
                <a:cs typeface="Shadows Into Light"/>
                <a:sym typeface="Shadows Into Light"/>
              </a:rPr>
              <a:t>MENINGKATKAN PRESTASI KERJA.</a:t>
            </a:r>
          </a:p>
        </p:txBody>
      </p:sp>
      <p:sp>
        <p:nvSpPr>
          <p:cNvPr id="111" name="Shape 111"/>
          <p:cNvSpPr/>
          <p:nvPr/>
        </p:nvSpPr>
        <p:spPr>
          <a:xfrm>
            <a:off x="6976175" y="1789150"/>
            <a:ext cx="1832699" cy="1207500"/>
          </a:xfrm>
          <a:prstGeom prst="round2DiagRect">
            <a:avLst>
              <a:gd name="adj1" fmla="val 16667"/>
              <a:gd name="adj2" fmla="val 0"/>
            </a:avLst>
          </a:prstGeom>
          <a:solidFill>
            <a:srgbClr val="FF00F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a:latin typeface="Shadows Into Light"/>
                <a:ea typeface="Shadows Into Light"/>
                <a:cs typeface="Shadows Into Light"/>
                <a:sym typeface="Shadows Into Light"/>
              </a:rPr>
              <a:t>DAPAT BERFIKIR DENGAN LEBIH MATANG DAN BERHEMAH.</a:t>
            </a:r>
          </a:p>
        </p:txBody>
      </p:sp>
      <p:pic>
        <p:nvPicPr>
          <p:cNvPr id="112" name="Shape 112"/>
          <p:cNvPicPr preferRelativeResize="0"/>
          <p:nvPr/>
        </p:nvPicPr>
        <p:blipFill>
          <a:blip r:embed="rId3">
            <a:alphaModFix/>
          </a:blip>
          <a:stretch>
            <a:fillRect/>
          </a:stretch>
        </p:blipFill>
        <p:spPr>
          <a:xfrm>
            <a:off x="3370765" y="3103500"/>
            <a:ext cx="1996724" cy="1840724"/>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99"/>
                                        </p:tgtEl>
                                        <p:attrNameLst>
                                          <p:attrName>style.visibility</p:attrName>
                                        </p:attrNameLst>
                                      </p:cBhvr>
                                      <p:to>
                                        <p:strVal val="visible"/>
                                      </p:to>
                                    </p:set>
                                    <p:anim calcmode="lin" valueType="num">
                                      <p:cBhvr additive="base">
                                        <p:cTn id="7" dur="1000"/>
                                        <p:tgtEl>
                                          <p:spTgt spid="99"/>
                                        </p:tgtEl>
                                        <p:attrNameLst>
                                          <p:attrName>ppt_w</p:attrName>
                                        </p:attrNameLst>
                                      </p:cBhvr>
                                      <p:tavLst>
                                        <p:tav tm="0">
                                          <p:val>
                                            <p:strVal val="0"/>
                                          </p:val>
                                        </p:tav>
                                        <p:tav tm="100000">
                                          <p:val>
                                            <p:strVal val="#ppt_w"/>
                                          </p:val>
                                        </p:tav>
                                      </p:tavLst>
                                    </p:anim>
                                    <p:anim calcmode="lin" valueType="num">
                                      <p:cBhvr additive="base">
                                        <p:cTn id="8" dur="1000"/>
                                        <p:tgtEl>
                                          <p:spTgt spid="99"/>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nodeType="clickEffect">
                                  <p:stCondLst>
                                    <p:cond delay="0"/>
                                  </p:stCondLst>
                                  <p:childTnLst>
                                    <p:animEffect transition="out" filter="fade">
                                      <p:cBhvr>
                                        <p:cTn id="12" dur="1000"/>
                                        <p:tgtEl>
                                          <p:spTgt spid="102"/>
                                        </p:tgtEl>
                                      </p:cBhvr>
                                    </p:animEffect>
                                    <p:set>
                                      <p:cBhvr>
                                        <p:cTn id="13" dur="1" fill="hold">
                                          <p:stCondLst>
                                            <p:cond delay="1000"/>
                                          </p:stCondLst>
                                        </p:cTn>
                                        <p:tgtEl>
                                          <p:spTgt spid="102"/>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nodeType="clickEffect">
                                  <p:stCondLst>
                                    <p:cond delay="0"/>
                                  </p:stCondLst>
                                  <p:childTnLst>
                                    <p:animEffect transition="out" filter="fade">
                                      <p:cBhvr>
                                        <p:cTn id="17" dur="1000"/>
                                        <p:tgtEl>
                                          <p:spTgt spid="110"/>
                                        </p:tgtEl>
                                      </p:cBhvr>
                                    </p:animEffect>
                                    <p:set>
                                      <p:cBhvr>
                                        <p:cTn id="18" dur="1" fill="hold">
                                          <p:stCondLst>
                                            <p:cond delay="1000"/>
                                          </p:stCondLst>
                                        </p:cTn>
                                        <p:tgtEl>
                                          <p:spTgt spid="1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xit" presetSubtype="0" fill="hold" nodeType="clickEffect">
                                  <p:stCondLst>
                                    <p:cond delay="0"/>
                                  </p:stCondLst>
                                  <p:childTnLst>
                                    <p:animEffect transition="out" filter="fade">
                                      <p:cBhvr>
                                        <p:cTn id="22" dur="1000"/>
                                        <p:tgtEl>
                                          <p:spTgt spid="105"/>
                                        </p:tgtEl>
                                      </p:cBhvr>
                                    </p:animEffect>
                                    <p:set>
                                      <p:cBhvr>
                                        <p:cTn id="23" dur="1" fill="hold">
                                          <p:stCondLst>
                                            <p:cond delay="1000"/>
                                          </p:stCondLst>
                                        </p:cTn>
                                        <p:tgtEl>
                                          <p:spTgt spid="10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1000"/>
                                        <p:tgtEl>
                                          <p:spTgt spid="101"/>
                                        </p:tgtEl>
                                      </p:cBhvr>
                                    </p:animEffect>
                                    <p:set>
                                      <p:cBhvr>
                                        <p:cTn id="28" dur="1" fill="hold">
                                          <p:stCondLst>
                                            <p:cond delay="1000"/>
                                          </p:stCondLst>
                                        </p:cTn>
                                        <p:tgtEl>
                                          <p:spTgt spid="101"/>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1000"/>
                                        <p:tgtEl>
                                          <p:spTgt spid="111"/>
                                        </p:tgtEl>
                                      </p:cBhvr>
                                    </p:animEffect>
                                    <p:set>
                                      <p:cBhvr>
                                        <p:cTn id="33" dur="1" fill="hold">
                                          <p:stCondLst>
                                            <p:cond delay="1000"/>
                                          </p:stCondLst>
                                        </p:cTn>
                                        <p:tgtEl>
                                          <p:spTgt spid="111"/>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1000"/>
                                        <p:tgtEl>
                                          <p:spTgt spid="107"/>
                                        </p:tgtEl>
                                      </p:cBhvr>
                                    </p:animEffect>
                                    <p:set>
                                      <p:cBhvr>
                                        <p:cTn id="38" dur="1" fill="hold">
                                          <p:stCondLst>
                                            <p:cond delay="1000"/>
                                          </p:stCondLst>
                                        </p:cTn>
                                        <p:tgtEl>
                                          <p:spTgt spid="10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p:nvPr/>
        </p:nvSpPr>
        <p:spPr>
          <a:xfrm>
            <a:off x="334425" y="73625"/>
            <a:ext cx="2441339" cy="3003101"/>
          </a:xfrm>
          <a:prstGeom prst="irregularSeal1">
            <a:avLst/>
          </a:prstGeom>
          <a:solidFill>
            <a:srgbClr val="E06666"/>
          </a:solidFill>
          <a:ln w="9525" cap="flat" cmpd="sng">
            <a:solidFill>
              <a:srgbClr val="FFD966"/>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dirty="0">
                <a:latin typeface="Oswald"/>
                <a:ea typeface="Oswald"/>
                <a:cs typeface="Oswald"/>
                <a:sym typeface="Oswald"/>
              </a:rPr>
              <a:t>KEBURUKAN KEMAHIRAN BERFIKIR DALAM ICT</a:t>
            </a:r>
          </a:p>
        </p:txBody>
      </p:sp>
      <p:cxnSp>
        <p:nvCxnSpPr>
          <p:cNvPr id="118" name="Shape 118"/>
          <p:cNvCxnSpPr/>
          <p:nvPr/>
        </p:nvCxnSpPr>
        <p:spPr>
          <a:xfrm rot="10800000" flipH="1">
            <a:off x="2861950" y="401225"/>
            <a:ext cx="1652699" cy="928799"/>
          </a:xfrm>
          <a:prstGeom prst="curvedConnector3">
            <a:avLst>
              <a:gd name="adj1" fmla="val 50000"/>
            </a:avLst>
          </a:prstGeom>
          <a:noFill/>
          <a:ln w="9525" cap="flat" cmpd="sng">
            <a:solidFill>
              <a:schemeClr val="dk2"/>
            </a:solidFill>
            <a:prstDash val="solid"/>
            <a:round/>
            <a:headEnd type="none" w="lg" len="lg"/>
            <a:tailEnd type="none" w="lg" len="lg"/>
          </a:ln>
        </p:spPr>
      </p:cxnSp>
      <p:cxnSp>
        <p:nvCxnSpPr>
          <p:cNvPr id="119" name="Shape 119"/>
          <p:cNvCxnSpPr>
            <a:endCxn id="120" idx="1"/>
          </p:cNvCxnSpPr>
          <p:nvPr/>
        </p:nvCxnSpPr>
        <p:spPr>
          <a:xfrm rot="10800000" flipH="1">
            <a:off x="2850050" y="1110287"/>
            <a:ext cx="1755000" cy="207900"/>
          </a:xfrm>
          <a:prstGeom prst="curvedConnector3">
            <a:avLst>
              <a:gd name="adj1" fmla="val 50000"/>
            </a:avLst>
          </a:prstGeom>
          <a:noFill/>
          <a:ln w="9525" cap="flat" cmpd="sng">
            <a:solidFill>
              <a:schemeClr val="dk2"/>
            </a:solidFill>
            <a:prstDash val="solid"/>
            <a:round/>
            <a:headEnd type="none" w="lg" len="lg"/>
            <a:tailEnd type="none" w="lg" len="lg"/>
          </a:ln>
        </p:spPr>
      </p:cxnSp>
      <p:cxnSp>
        <p:nvCxnSpPr>
          <p:cNvPr id="121" name="Shape 121"/>
          <p:cNvCxnSpPr/>
          <p:nvPr/>
        </p:nvCxnSpPr>
        <p:spPr>
          <a:xfrm>
            <a:off x="2850075" y="1306275"/>
            <a:ext cx="1825500" cy="593399"/>
          </a:xfrm>
          <a:prstGeom prst="curvedConnector3">
            <a:avLst>
              <a:gd name="adj1" fmla="val 50000"/>
            </a:avLst>
          </a:prstGeom>
          <a:noFill/>
          <a:ln w="9525" cap="flat" cmpd="sng">
            <a:solidFill>
              <a:schemeClr val="dk2"/>
            </a:solidFill>
            <a:prstDash val="solid"/>
            <a:round/>
            <a:headEnd type="none" w="lg" len="lg"/>
            <a:tailEnd type="none" w="lg" len="lg"/>
          </a:ln>
        </p:spPr>
      </p:cxnSp>
      <p:sp>
        <p:nvSpPr>
          <p:cNvPr id="122" name="Shape 122"/>
          <p:cNvSpPr/>
          <p:nvPr/>
        </p:nvSpPr>
        <p:spPr>
          <a:xfrm>
            <a:off x="4514750" y="147125"/>
            <a:ext cx="4341000" cy="408000"/>
          </a:xfrm>
          <a:prstGeom prst="snip2DiagRect">
            <a:avLst>
              <a:gd name="adj1" fmla="val 0"/>
              <a:gd name="adj2" fmla="val 16667"/>
            </a:avLst>
          </a:prstGeom>
          <a:solidFill>
            <a:srgbClr val="8E7CC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b="1">
                <a:solidFill>
                  <a:srgbClr val="00FFFF"/>
                </a:solidFill>
                <a:latin typeface="Architects Daughter"/>
                <a:ea typeface="Architects Daughter"/>
                <a:cs typeface="Architects Daughter"/>
                <a:sym typeface="Architects Daughter"/>
              </a:rPr>
              <a:t>SUKA MENANGGUHKAN KERJA.</a:t>
            </a:r>
          </a:p>
        </p:txBody>
      </p:sp>
      <p:sp>
        <p:nvSpPr>
          <p:cNvPr id="120" name="Shape 120"/>
          <p:cNvSpPr/>
          <p:nvPr/>
        </p:nvSpPr>
        <p:spPr>
          <a:xfrm>
            <a:off x="4605050" y="708887"/>
            <a:ext cx="4160400" cy="802799"/>
          </a:xfrm>
          <a:prstGeom prst="roundRect">
            <a:avLst>
              <a:gd name="adj" fmla="val 16667"/>
            </a:avLst>
          </a:prstGeom>
          <a:solidFill>
            <a:srgbClr val="8E7CC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b="1">
                <a:solidFill>
                  <a:srgbClr val="00FFFF"/>
                </a:solidFill>
                <a:latin typeface="Architects Daughter"/>
                <a:ea typeface="Architects Daughter"/>
                <a:cs typeface="Architects Daughter"/>
                <a:sym typeface="Architects Daughter"/>
              </a:rPr>
              <a:t>PELAJAR-PELAJAR TIDAK TAHU BILA PERLU APLIKASIKAN KEMAHIRAN BERFIKIR.</a:t>
            </a:r>
          </a:p>
        </p:txBody>
      </p:sp>
      <p:sp>
        <p:nvSpPr>
          <p:cNvPr id="123" name="Shape 123"/>
          <p:cNvSpPr/>
          <p:nvPr/>
        </p:nvSpPr>
        <p:spPr>
          <a:xfrm>
            <a:off x="4695375" y="1665450"/>
            <a:ext cx="3484799" cy="876300"/>
          </a:xfrm>
          <a:prstGeom prst="snipRoundRect">
            <a:avLst>
              <a:gd name="adj1" fmla="val 16667"/>
              <a:gd name="adj2" fmla="val 16667"/>
            </a:avLst>
          </a:prstGeom>
          <a:solidFill>
            <a:srgbClr val="8E7CC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b="1">
                <a:solidFill>
                  <a:srgbClr val="00FFFF"/>
                </a:solidFill>
                <a:latin typeface="Architects Daughter"/>
                <a:ea typeface="Architects Daughter"/>
                <a:cs typeface="Architects Daughter"/>
                <a:sym typeface="Architects Daughter"/>
              </a:rPr>
              <a:t>TIDAK MEMPUNYAI KEMAHIRAN KOMUNIKASI YANG BAIK.</a:t>
            </a:r>
          </a:p>
        </p:txBody>
      </p:sp>
      <p:pic>
        <p:nvPicPr>
          <p:cNvPr id="124" name="Shape 124"/>
          <p:cNvPicPr preferRelativeResize="0"/>
          <p:nvPr/>
        </p:nvPicPr>
        <p:blipFill>
          <a:blip r:embed="rId3">
            <a:alphaModFix/>
          </a:blip>
          <a:stretch>
            <a:fillRect/>
          </a:stretch>
        </p:blipFill>
        <p:spPr>
          <a:xfrm>
            <a:off x="264450" y="3070050"/>
            <a:ext cx="2932674" cy="1832650"/>
          </a:xfrm>
          <a:prstGeom prst="rect">
            <a:avLst/>
          </a:prstGeom>
          <a:noFill/>
          <a:ln>
            <a:noFill/>
          </a:ln>
        </p:spPr>
      </p:pic>
      <p:cxnSp>
        <p:nvCxnSpPr>
          <p:cNvPr id="125" name="Shape 125"/>
          <p:cNvCxnSpPr/>
          <p:nvPr/>
        </p:nvCxnSpPr>
        <p:spPr>
          <a:xfrm>
            <a:off x="2836025" y="1310925"/>
            <a:ext cx="1799099" cy="1725600"/>
          </a:xfrm>
          <a:prstGeom prst="curvedConnector3">
            <a:avLst>
              <a:gd name="adj1" fmla="val 50000"/>
            </a:avLst>
          </a:prstGeom>
          <a:noFill/>
          <a:ln w="9525" cap="flat" cmpd="sng">
            <a:solidFill>
              <a:schemeClr val="dk2"/>
            </a:solidFill>
            <a:prstDash val="solid"/>
            <a:round/>
            <a:headEnd type="none" w="lg" len="lg"/>
            <a:tailEnd type="none" w="lg" len="lg"/>
          </a:ln>
        </p:spPr>
      </p:cxnSp>
      <p:sp>
        <p:nvSpPr>
          <p:cNvPr id="126" name="Shape 126"/>
          <p:cNvSpPr/>
          <p:nvPr/>
        </p:nvSpPr>
        <p:spPr>
          <a:xfrm>
            <a:off x="4635200" y="2695500"/>
            <a:ext cx="3966300" cy="949799"/>
          </a:xfrm>
          <a:prstGeom prst="snip2SameRect">
            <a:avLst>
              <a:gd name="adj1" fmla="val 16667"/>
              <a:gd name="adj2" fmla="val 0"/>
            </a:avLst>
          </a:prstGeom>
          <a:solidFill>
            <a:srgbClr val="8E7CC3"/>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GB" sz="1800" b="1">
                <a:solidFill>
                  <a:srgbClr val="00FFFF"/>
                </a:solidFill>
                <a:latin typeface="Architects Daughter"/>
                <a:ea typeface="Architects Daughter"/>
                <a:cs typeface="Architects Daughter"/>
                <a:sym typeface="Architects Daughter"/>
              </a:rPr>
              <a:t>KEMAHIRAN INSANIAH (SOFT SKILLS) TIDAK DAPAT DIIMPLEMENTASIKAN.</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xit" presetSubtype="32" fill="hold" nodeType="clickEffect">
                                  <p:stCondLst>
                                    <p:cond delay="0"/>
                                  </p:stCondLst>
                                  <p:childTnLst>
                                    <p:anim calcmode="lin" valueType="num">
                                      <p:cBhvr additive="base">
                                        <p:cTn id="6" dur="1000"/>
                                        <p:tgtEl>
                                          <p:spTgt spid="117"/>
                                        </p:tgtEl>
                                        <p:attrNameLst>
                                          <p:attrName>ppt_w</p:attrName>
                                        </p:attrNameLst>
                                      </p:cBhvr>
                                      <p:tavLst>
                                        <p:tav tm="0">
                                          <p:val>
                                            <p:strVal val="#ppt_w"/>
                                          </p:val>
                                        </p:tav>
                                        <p:tav tm="100000">
                                          <p:val>
                                            <p:strVal val="0"/>
                                          </p:val>
                                        </p:tav>
                                      </p:tavLst>
                                    </p:anim>
                                    <p:anim calcmode="lin" valueType="num">
                                      <p:cBhvr additive="base">
                                        <p:cTn id="7" dur="1000"/>
                                        <p:tgtEl>
                                          <p:spTgt spid="117"/>
                                        </p:tgtEl>
                                        <p:attrNameLst>
                                          <p:attrName>ppt_h</p:attrName>
                                        </p:attrNameLst>
                                      </p:cBhvr>
                                      <p:tavLst>
                                        <p:tav tm="0">
                                          <p:val>
                                            <p:strVal val="#ppt_h"/>
                                          </p:val>
                                        </p:tav>
                                        <p:tav tm="100000">
                                          <p:val>
                                            <p:strVal val="0"/>
                                          </p:val>
                                        </p:tav>
                                      </p:tavLst>
                                    </p:anim>
                                    <p:set>
                                      <p:cBhvr>
                                        <p:cTn id="8" dur="1" fill="hold">
                                          <p:stCondLst>
                                            <p:cond delay="1000"/>
                                          </p:stCondLst>
                                        </p:cTn>
                                        <p:tgtEl>
                                          <p:spTgt spid="1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p:nvPr/>
        </p:nvSpPr>
        <p:spPr>
          <a:xfrm>
            <a:off x="831275" y="356250"/>
            <a:ext cx="7457699" cy="1021200"/>
          </a:xfrm>
          <a:prstGeom prst="downArrowCallout">
            <a:avLst>
              <a:gd name="adj1" fmla="val 25000"/>
              <a:gd name="adj2" fmla="val 25000"/>
              <a:gd name="adj3" fmla="val 25000"/>
              <a:gd name="adj4" fmla="val 64977"/>
            </a:avLst>
          </a:prstGeom>
          <a:solidFill>
            <a:srgbClr val="7F60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32" name="Shape 13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lgn="ctr">
              <a:spcBef>
                <a:spcPts val="0"/>
              </a:spcBef>
              <a:buNone/>
            </a:pPr>
            <a:r>
              <a:rPr lang="en-GB" sz="2400">
                <a:latin typeface="Comic Sans MS"/>
                <a:ea typeface="Comic Sans MS"/>
                <a:cs typeface="Comic Sans MS"/>
                <a:sym typeface="Comic Sans MS"/>
              </a:rPr>
              <a:t>Mengapakah perlu kemahiran berfikir dalam ICT ?</a:t>
            </a:r>
          </a:p>
        </p:txBody>
      </p:sp>
      <p:sp>
        <p:nvSpPr>
          <p:cNvPr id="133" name="Shape 133"/>
          <p:cNvSpPr/>
          <p:nvPr/>
        </p:nvSpPr>
        <p:spPr>
          <a:xfrm>
            <a:off x="566775" y="1410550"/>
            <a:ext cx="3682199" cy="1571999"/>
          </a:xfrm>
          <a:prstGeom prst="ellipse">
            <a:avLst/>
          </a:prstGeom>
          <a:solidFill>
            <a:srgbClr val="D9D2E9"/>
          </a:solidFill>
          <a:ln w="9525" cap="flat" cmpd="sng">
            <a:solidFill>
              <a:srgbClr val="D9D2E9"/>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Membantu pelajar menggunakan pengetahuan, kemahiran dan sikap yang terurus dalam kehidupan melalui penggunaan ICT. </a:t>
            </a:r>
          </a:p>
        </p:txBody>
      </p:sp>
      <p:sp>
        <p:nvSpPr>
          <p:cNvPr id="134" name="Shape 134"/>
          <p:cNvSpPr/>
          <p:nvPr/>
        </p:nvSpPr>
        <p:spPr>
          <a:xfrm>
            <a:off x="481200" y="3015625"/>
            <a:ext cx="3767700" cy="1454400"/>
          </a:xfrm>
          <a:prstGeom prst="ellipse">
            <a:avLst/>
          </a:prstGeom>
          <a:solidFill>
            <a:srgbClr val="D9D2E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Membantu menyelesaikan masalah yang berkaitan dengan ICT.</a:t>
            </a:r>
          </a:p>
        </p:txBody>
      </p:sp>
      <p:sp>
        <p:nvSpPr>
          <p:cNvPr id="135" name="Shape 135"/>
          <p:cNvSpPr/>
          <p:nvPr/>
        </p:nvSpPr>
        <p:spPr>
          <a:xfrm>
            <a:off x="4872525" y="1406950"/>
            <a:ext cx="3682199" cy="1516799"/>
          </a:xfrm>
          <a:prstGeom prst="ellipse">
            <a:avLst/>
          </a:prstGeom>
          <a:solidFill>
            <a:srgbClr val="D9D2E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Melahirkan pelajar yang peka kepada persekitaran dan membolehkannya menghasilkan pemerhatian dan penaakulan yang baik menggunakan ICT.</a:t>
            </a:r>
          </a:p>
        </p:txBody>
      </p:sp>
      <p:sp>
        <p:nvSpPr>
          <p:cNvPr id="136" name="Shape 136"/>
          <p:cNvSpPr/>
          <p:nvPr/>
        </p:nvSpPr>
        <p:spPr>
          <a:xfrm>
            <a:off x="5049350" y="2953250"/>
            <a:ext cx="3505499" cy="1516799"/>
          </a:xfrm>
          <a:prstGeom prst="ellipse">
            <a:avLst/>
          </a:prstGeom>
          <a:solidFill>
            <a:srgbClr val="D9D2E9"/>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Meningkatkan tahap komunikasi dan interaksi pelajar serta memperoleh maklumat dari seluruh dunia menggunakan ICT.</a:t>
            </a: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anim calcmode="lin" valueType="num">
                                      <p:cBhvr additive="base">
                                        <p:cTn id="7" dur="1000"/>
                                        <p:tgtEl>
                                          <p:spTgt spid="1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11700" y="445025"/>
            <a:ext cx="8520599" cy="623700"/>
          </a:xfrm>
          <a:prstGeom prst="rect">
            <a:avLst/>
          </a:prstGeom>
          <a:solidFill>
            <a:srgbClr val="D9EAD3"/>
          </a:solidFill>
        </p:spPr>
        <p:txBody>
          <a:bodyPr lIns="91425" tIns="91425" rIns="91425" bIns="91425" anchor="t" anchorCtr="0">
            <a:noAutofit/>
          </a:bodyPr>
          <a:lstStyle/>
          <a:p>
            <a:pPr lvl="0" algn="ctr" rtl="0">
              <a:spcBef>
                <a:spcPts val="0"/>
              </a:spcBef>
              <a:buNone/>
            </a:pPr>
            <a:r>
              <a:rPr lang="en-GB">
                <a:solidFill>
                  <a:srgbClr val="000000"/>
                </a:solidFill>
                <a:latin typeface="Comic Sans MS"/>
                <a:ea typeface="Comic Sans MS"/>
                <a:cs typeface="Comic Sans MS"/>
                <a:sym typeface="Comic Sans MS"/>
              </a:rPr>
              <a:t>Fungsi kemahiran berfikir dalam ICT</a:t>
            </a:r>
          </a:p>
        </p:txBody>
      </p:sp>
      <p:sp>
        <p:nvSpPr>
          <p:cNvPr id="142" name="Shape 142"/>
          <p:cNvSpPr/>
          <p:nvPr/>
        </p:nvSpPr>
        <p:spPr>
          <a:xfrm>
            <a:off x="311700" y="1178637"/>
            <a:ext cx="2495100" cy="1789200"/>
          </a:xfrm>
          <a:prstGeom prst="teardrop">
            <a:avLst>
              <a:gd name="adj" fmla="val 100000"/>
            </a:avLst>
          </a:prstGeom>
          <a:solidFill>
            <a:srgbClr val="FFF2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Pelajar dapat mengenalpasti masalah dan cuba menyelesaikannya.</a:t>
            </a:r>
          </a:p>
        </p:txBody>
      </p:sp>
      <p:sp>
        <p:nvSpPr>
          <p:cNvPr id="143" name="Shape 143"/>
          <p:cNvSpPr/>
          <p:nvPr/>
        </p:nvSpPr>
        <p:spPr>
          <a:xfrm>
            <a:off x="1977350" y="2744575"/>
            <a:ext cx="2589299" cy="1824299"/>
          </a:xfrm>
          <a:prstGeom prst="teardrop">
            <a:avLst>
              <a:gd name="adj" fmla="val 100000"/>
            </a:avLst>
          </a:prstGeom>
          <a:solidFill>
            <a:srgbClr val="FFF2CC"/>
          </a:solidFill>
          <a:ln w="9525" cap="flat" cmpd="sng">
            <a:solidFill>
              <a:srgbClr val="FCE5CD"/>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Pelajar dapat melakukan pemerhatian dengan lebih mendalam.</a:t>
            </a:r>
          </a:p>
        </p:txBody>
      </p:sp>
      <p:sp>
        <p:nvSpPr>
          <p:cNvPr id="144" name="Shape 144"/>
          <p:cNvSpPr/>
          <p:nvPr/>
        </p:nvSpPr>
        <p:spPr>
          <a:xfrm>
            <a:off x="6243000" y="2683575"/>
            <a:ext cx="2589299" cy="1885200"/>
          </a:xfrm>
          <a:prstGeom prst="teardrop">
            <a:avLst>
              <a:gd name="adj" fmla="val 100000"/>
            </a:avLst>
          </a:prstGeom>
          <a:solidFill>
            <a:srgbClr val="FFF2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Mencari maklumat yang tersirat dalam sesuatu perkara yang diterima.</a:t>
            </a:r>
          </a:p>
        </p:txBody>
      </p:sp>
      <p:sp>
        <p:nvSpPr>
          <p:cNvPr id="145" name="Shape 145"/>
          <p:cNvSpPr/>
          <p:nvPr/>
        </p:nvSpPr>
        <p:spPr>
          <a:xfrm>
            <a:off x="4378550" y="1178650"/>
            <a:ext cx="2636399" cy="1824299"/>
          </a:xfrm>
          <a:prstGeom prst="teardrop">
            <a:avLst>
              <a:gd name="adj" fmla="val 100000"/>
            </a:avLst>
          </a:prstGeom>
          <a:solidFill>
            <a:srgbClr val="FFF2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GB"/>
              <a:t>Pelajar dapat menggabungkan idea dengan perkara-perkara yang mereka tahu.</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1"/>
                                        </p:tgtEl>
                                        <p:attrNameLst>
                                          <p:attrName>style.visibility</p:attrName>
                                        </p:attrNameLst>
                                      </p:cBhvr>
                                      <p:to>
                                        <p:strVal val="visible"/>
                                      </p:to>
                                    </p:set>
                                    <p:animEffect transition="in" filter="fade">
                                      <p:cBhvr>
                                        <p:cTn id="7" dur="1000"/>
                                        <p:tgtEl>
                                          <p:spTgt spid="14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41"/>
                                        </p:tgtEl>
                                        <p:attrNameLst>
                                          <p:attrName>style.visibility</p:attrName>
                                        </p:attrNameLst>
                                      </p:cBhvr>
                                      <p:to>
                                        <p:strVal val="visible"/>
                                      </p:to>
                                    </p:set>
                                    <p:anim calcmode="lin" valueType="num">
                                      <p:cBhvr additive="base">
                                        <p:cTn id="12" dur="1000"/>
                                        <p:tgtEl>
                                          <p:spTgt spid="141"/>
                                        </p:tgtEl>
                                        <p:attrNameLst>
                                          <p:attrName>ppt_w</p:attrName>
                                        </p:attrNameLst>
                                      </p:cBhvr>
                                      <p:tavLst>
                                        <p:tav tm="0">
                                          <p:val>
                                            <p:strVal val="0"/>
                                          </p:val>
                                        </p:tav>
                                        <p:tav tm="100000">
                                          <p:val>
                                            <p:strVal val="#ppt_w"/>
                                          </p:val>
                                        </p:tav>
                                      </p:tavLst>
                                    </p:anim>
                                    <p:anim calcmode="lin" valueType="num">
                                      <p:cBhvr additive="base">
                                        <p:cTn id="13" dur="1000"/>
                                        <p:tgtEl>
                                          <p:spTgt spid="141"/>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1090</Words>
  <Application>Microsoft Office PowerPoint</Application>
  <PresentationFormat>On-screen Show (16:9)</PresentationFormat>
  <Paragraphs>123</Paragraphs>
  <Slides>19</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Arial</vt:lpstr>
      <vt:lpstr>Wingdings</vt:lpstr>
      <vt:lpstr>Architects Daughter</vt:lpstr>
      <vt:lpstr>Average</vt:lpstr>
      <vt:lpstr>Comic Sans MS</vt:lpstr>
      <vt:lpstr>Shadows Into Light</vt:lpstr>
      <vt:lpstr>Oswald</vt:lpstr>
      <vt:lpstr>Bree Serif</vt:lpstr>
      <vt:lpstr>slate</vt:lpstr>
      <vt:lpstr>KEMAHIRAN BERFIKIR DALAM ICT (THINKING SKILLS IN ICT)</vt:lpstr>
      <vt:lpstr>Apakah maksud kemahiran berfikir dalam ICT ?</vt:lpstr>
      <vt:lpstr>      Apakah itu ICT ?</vt:lpstr>
      <vt:lpstr>Kepentingan kemahiran berfikir dalam ICT ?</vt:lpstr>
      <vt:lpstr>                         CONTOH-CONTOH KEMAHIRAN BERFIKIR DALAM ICT </vt:lpstr>
      <vt:lpstr>PowerPoint Presentation</vt:lpstr>
      <vt:lpstr>PowerPoint Presentation</vt:lpstr>
      <vt:lpstr>Mengapakah perlu kemahiran berfikir dalam ICT ?</vt:lpstr>
      <vt:lpstr>Fungsi kemahiran berfikir dalam ICT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KEMAHIRAN BERFIKIR DALAM ICT (THINKING SKILLS IN ICT)</dc:title>
  <cp:lastModifiedBy>Optiplex 7010</cp:lastModifiedBy>
  <cp:revision>5</cp:revision>
  <dcterms:modified xsi:type="dcterms:W3CDTF">2015-10-26T04:13:16Z</dcterms:modified>
</cp:coreProperties>
</file>